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ags/tag1.xml" ContentType="application/vnd.openxmlformats-officedocument.presentationml.tags+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68" r:id="rId4"/>
    <p:sldId id="269" r:id="rId5"/>
    <p:sldId id="276" r:id="rId6"/>
    <p:sldId id="277" r:id="rId7"/>
    <p:sldId id="278" r:id="rId8"/>
    <p:sldId id="279" r:id="rId9"/>
    <p:sldId id="280" r:id="rId10"/>
    <p:sldId id="281" r:id="rId11"/>
    <p:sldId id="282" r:id="rId12"/>
    <p:sldId id="261" r:id="rId13"/>
    <p:sldId id="273"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B56FD-97F7-BEEC-D043-2E3351C300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5B94F9-992A-0B53-5540-13D92B0413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3DEDD65-D22B-E6DB-3223-D08648F722BC}"/>
              </a:ext>
            </a:extLst>
          </p:cNvPr>
          <p:cNvSpPr>
            <a:spLocks noGrp="1"/>
          </p:cNvSpPr>
          <p:nvPr>
            <p:ph type="dt" sz="half" idx="10"/>
          </p:nvPr>
        </p:nvSpPr>
        <p:spPr/>
        <p:txBody>
          <a:bodyPr/>
          <a:lstStyle/>
          <a:p>
            <a:fld id="{6C023D73-65D6-4DBB-B30F-BD5DCEE71C86}" type="datetimeFigureOut">
              <a:rPr lang="en-IN" smtClean="0"/>
              <a:t>09-12-2023</a:t>
            </a:fld>
            <a:endParaRPr lang="en-IN"/>
          </a:p>
        </p:txBody>
      </p:sp>
      <p:sp>
        <p:nvSpPr>
          <p:cNvPr id="5" name="Footer Placeholder 4">
            <a:extLst>
              <a:ext uri="{FF2B5EF4-FFF2-40B4-BE49-F238E27FC236}">
                <a16:creationId xmlns:a16="http://schemas.microsoft.com/office/drawing/2014/main" id="{3B7E4130-3D6E-1313-66CC-90F04B41CF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79703B-924F-D209-0EA2-BC2C8CD99F58}"/>
              </a:ext>
            </a:extLst>
          </p:cNvPr>
          <p:cNvSpPr>
            <a:spLocks noGrp="1"/>
          </p:cNvSpPr>
          <p:nvPr>
            <p:ph type="sldNum" sz="quarter" idx="12"/>
          </p:nvPr>
        </p:nvSpPr>
        <p:spPr/>
        <p:txBody>
          <a:bodyPr/>
          <a:lstStyle/>
          <a:p>
            <a:fld id="{4B9DF454-3235-47B8-98B2-2666030DC4AA}" type="slidenum">
              <a:rPr lang="en-IN" smtClean="0"/>
              <a:t>‹#›</a:t>
            </a:fld>
            <a:endParaRPr lang="en-IN"/>
          </a:p>
        </p:txBody>
      </p:sp>
    </p:spTree>
    <p:extLst>
      <p:ext uri="{BB962C8B-B14F-4D97-AF65-F5344CB8AC3E}">
        <p14:creationId xmlns:p14="http://schemas.microsoft.com/office/powerpoint/2010/main" val="19464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9BF30-2EC7-82CD-DB6F-7DC5E6E814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D60282-E271-CB56-EF5E-8A6846AD42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317D4A-0A68-7DA3-17BF-96E53733AA2E}"/>
              </a:ext>
            </a:extLst>
          </p:cNvPr>
          <p:cNvSpPr>
            <a:spLocks noGrp="1"/>
          </p:cNvSpPr>
          <p:nvPr>
            <p:ph type="dt" sz="half" idx="10"/>
          </p:nvPr>
        </p:nvSpPr>
        <p:spPr/>
        <p:txBody>
          <a:bodyPr/>
          <a:lstStyle/>
          <a:p>
            <a:fld id="{6C023D73-65D6-4DBB-B30F-BD5DCEE71C86}" type="datetimeFigureOut">
              <a:rPr lang="en-IN" smtClean="0"/>
              <a:t>09-12-2023</a:t>
            </a:fld>
            <a:endParaRPr lang="en-IN"/>
          </a:p>
        </p:txBody>
      </p:sp>
      <p:sp>
        <p:nvSpPr>
          <p:cNvPr id="5" name="Footer Placeholder 4">
            <a:extLst>
              <a:ext uri="{FF2B5EF4-FFF2-40B4-BE49-F238E27FC236}">
                <a16:creationId xmlns:a16="http://schemas.microsoft.com/office/drawing/2014/main" id="{5E97ED01-8073-FC93-0413-89E1B1DAE7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C91B0C-315B-B5E5-F948-EC999C8A363F}"/>
              </a:ext>
            </a:extLst>
          </p:cNvPr>
          <p:cNvSpPr>
            <a:spLocks noGrp="1"/>
          </p:cNvSpPr>
          <p:nvPr>
            <p:ph type="sldNum" sz="quarter" idx="12"/>
          </p:nvPr>
        </p:nvSpPr>
        <p:spPr/>
        <p:txBody>
          <a:bodyPr/>
          <a:lstStyle/>
          <a:p>
            <a:fld id="{4B9DF454-3235-47B8-98B2-2666030DC4AA}" type="slidenum">
              <a:rPr lang="en-IN" smtClean="0"/>
              <a:t>‹#›</a:t>
            </a:fld>
            <a:endParaRPr lang="en-IN"/>
          </a:p>
        </p:txBody>
      </p:sp>
    </p:spTree>
    <p:extLst>
      <p:ext uri="{BB962C8B-B14F-4D97-AF65-F5344CB8AC3E}">
        <p14:creationId xmlns:p14="http://schemas.microsoft.com/office/powerpoint/2010/main" val="410155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5CCE26-14DD-AA5C-965D-8EDF1FA9C7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A8EDC5E-64D0-3F8D-8DD4-FB076503A5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D39E0F-A8A9-5219-CF67-7F870DC40E65}"/>
              </a:ext>
            </a:extLst>
          </p:cNvPr>
          <p:cNvSpPr>
            <a:spLocks noGrp="1"/>
          </p:cNvSpPr>
          <p:nvPr>
            <p:ph type="dt" sz="half" idx="10"/>
          </p:nvPr>
        </p:nvSpPr>
        <p:spPr/>
        <p:txBody>
          <a:bodyPr/>
          <a:lstStyle/>
          <a:p>
            <a:fld id="{6C023D73-65D6-4DBB-B30F-BD5DCEE71C86}" type="datetimeFigureOut">
              <a:rPr lang="en-IN" smtClean="0"/>
              <a:t>09-12-2023</a:t>
            </a:fld>
            <a:endParaRPr lang="en-IN"/>
          </a:p>
        </p:txBody>
      </p:sp>
      <p:sp>
        <p:nvSpPr>
          <p:cNvPr id="5" name="Footer Placeholder 4">
            <a:extLst>
              <a:ext uri="{FF2B5EF4-FFF2-40B4-BE49-F238E27FC236}">
                <a16:creationId xmlns:a16="http://schemas.microsoft.com/office/drawing/2014/main" id="{4E5FAE47-3BF6-ECDC-F95A-BDF66295F2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F129D6-EAE6-9737-08DE-7A6F3694E744}"/>
              </a:ext>
            </a:extLst>
          </p:cNvPr>
          <p:cNvSpPr>
            <a:spLocks noGrp="1"/>
          </p:cNvSpPr>
          <p:nvPr>
            <p:ph type="sldNum" sz="quarter" idx="12"/>
          </p:nvPr>
        </p:nvSpPr>
        <p:spPr/>
        <p:txBody>
          <a:bodyPr/>
          <a:lstStyle/>
          <a:p>
            <a:fld id="{4B9DF454-3235-47B8-98B2-2666030DC4AA}" type="slidenum">
              <a:rPr lang="en-IN" smtClean="0"/>
              <a:t>‹#›</a:t>
            </a:fld>
            <a:endParaRPr lang="en-IN"/>
          </a:p>
        </p:txBody>
      </p:sp>
    </p:spTree>
    <p:extLst>
      <p:ext uri="{BB962C8B-B14F-4D97-AF65-F5344CB8AC3E}">
        <p14:creationId xmlns:p14="http://schemas.microsoft.com/office/powerpoint/2010/main" val="529724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CB40C-580B-BF12-1883-537C902CBB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48009F1-B4C5-015F-827A-B75F3291FC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8EE576-7D8C-DF0E-4D95-8AD22289BAE0}"/>
              </a:ext>
            </a:extLst>
          </p:cNvPr>
          <p:cNvSpPr>
            <a:spLocks noGrp="1"/>
          </p:cNvSpPr>
          <p:nvPr>
            <p:ph type="dt" sz="half" idx="10"/>
          </p:nvPr>
        </p:nvSpPr>
        <p:spPr/>
        <p:txBody>
          <a:bodyPr/>
          <a:lstStyle/>
          <a:p>
            <a:fld id="{6C023D73-65D6-4DBB-B30F-BD5DCEE71C86}" type="datetimeFigureOut">
              <a:rPr lang="en-IN" smtClean="0"/>
              <a:t>09-12-2023</a:t>
            </a:fld>
            <a:endParaRPr lang="en-IN"/>
          </a:p>
        </p:txBody>
      </p:sp>
      <p:sp>
        <p:nvSpPr>
          <p:cNvPr id="5" name="Footer Placeholder 4">
            <a:extLst>
              <a:ext uri="{FF2B5EF4-FFF2-40B4-BE49-F238E27FC236}">
                <a16:creationId xmlns:a16="http://schemas.microsoft.com/office/drawing/2014/main" id="{55A44F69-D8A7-3BA4-52F7-2292B56C9E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FE2771-6B28-34CA-F35E-31A551A3CD75}"/>
              </a:ext>
            </a:extLst>
          </p:cNvPr>
          <p:cNvSpPr>
            <a:spLocks noGrp="1"/>
          </p:cNvSpPr>
          <p:nvPr>
            <p:ph type="sldNum" sz="quarter" idx="12"/>
          </p:nvPr>
        </p:nvSpPr>
        <p:spPr/>
        <p:txBody>
          <a:bodyPr/>
          <a:lstStyle/>
          <a:p>
            <a:fld id="{4B9DF454-3235-47B8-98B2-2666030DC4AA}" type="slidenum">
              <a:rPr lang="en-IN" smtClean="0"/>
              <a:t>‹#›</a:t>
            </a:fld>
            <a:endParaRPr lang="en-IN"/>
          </a:p>
        </p:txBody>
      </p:sp>
    </p:spTree>
    <p:extLst>
      <p:ext uri="{BB962C8B-B14F-4D97-AF65-F5344CB8AC3E}">
        <p14:creationId xmlns:p14="http://schemas.microsoft.com/office/powerpoint/2010/main" val="2787103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458F4-F71F-A959-9B69-A255AFAD75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27874C0-1882-66B9-1D2D-04D4EF9780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D85A75-3C35-957E-66BB-F40A6153942B}"/>
              </a:ext>
            </a:extLst>
          </p:cNvPr>
          <p:cNvSpPr>
            <a:spLocks noGrp="1"/>
          </p:cNvSpPr>
          <p:nvPr>
            <p:ph type="dt" sz="half" idx="10"/>
          </p:nvPr>
        </p:nvSpPr>
        <p:spPr/>
        <p:txBody>
          <a:bodyPr/>
          <a:lstStyle/>
          <a:p>
            <a:fld id="{6C023D73-65D6-4DBB-B30F-BD5DCEE71C86}" type="datetimeFigureOut">
              <a:rPr lang="en-IN" smtClean="0"/>
              <a:t>09-12-2023</a:t>
            </a:fld>
            <a:endParaRPr lang="en-IN"/>
          </a:p>
        </p:txBody>
      </p:sp>
      <p:sp>
        <p:nvSpPr>
          <p:cNvPr id="5" name="Footer Placeholder 4">
            <a:extLst>
              <a:ext uri="{FF2B5EF4-FFF2-40B4-BE49-F238E27FC236}">
                <a16:creationId xmlns:a16="http://schemas.microsoft.com/office/drawing/2014/main" id="{57537CBC-D1D7-E957-445C-B281F5DA37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95E809-B10C-2602-9080-F82A54E154A3}"/>
              </a:ext>
            </a:extLst>
          </p:cNvPr>
          <p:cNvSpPr>
            <a:spLocks noGrp="1"/>
          </p:cNvSpPr>
          <p:nvPr>
            <p:ph type="sldNum" sz="quarter" idx="12"/>
          </p:nvPr>
        </p:nvSpPr>
        <p:spPr/>
        <p:txBody>
          <a:bodyPr/>
          <a:lstStyle/>
          <a:p>
            <a:fld id="{4B9DF454-3235-47B8-98B2-2666030DC4AA}" type="slidenum">
              <a:rPr lang="en-IN" smtClean="0"/>
              <a:t>‹#›</a:t>
            </a:fld>
            <a:endParaRPr lang="en-IN"/>
          </a:p>
        </p:txBody>
      </p:sp>
    </p:spTree>
    <p:extLst>
      <p:ext uri="{BB962C8B-B14F-4D97-AF65-F5344CB8AC3E}">
        <p14:creationId xmlns:p14="http://schemas.microsoft.com/office/powerpoint/2010/main" val="1593800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4A6AB-09D5-8E30-B7A3-AB6DDC4C202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7331838-71E7-269F-489C-F7ADDAEC0C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73062E7-1479-5027-AD92-D514B8CF63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2FE3AB7-113C-1A08-7BCE-A9BEC4C7726E}"/>
              </a:ext>
            </a:extLst>
          </p:cNvPr>
          <p:cNvSpPr>
            <a:spLocks noGrp="1"/>
          </p:cNvSpPr>
          <p:nvPr>
            <p:ph type="dt" sz="half" idx="10"/>
          </p:nvPr>
        </p:nvSpPr>
        <p:spPr/>
        <p:txBody>
          <a:bodyPr/>
          <a:lstStyle/>
          <a:p>
            <a:fld id="{6C023D73-65D6-4DBB-B30F-BD5DCEE71C86}" type="datetimeFigureOut">
              <a:rPr lang="en-IN" smtClean="0"/>
              <a:t>09-12-2023</a:t>
            </a:fld>
            <a:endParaRPr lang="en-IN"/>
          </a:p>
        </p:txBody>
      </p:sp>
      <p:sp>
        <p:nvSpPr>
          <p:cNvPr id="6" name="Footer Placeholder 5">
            <a:extLst>
              <a:ext uri="{FF2B5EF4-FFF2-40B4-BE49-F238E27FC236}">
                <a16:creationId xmlns:a16="http://schemas.microsoft.com/office/drawing/2014/main" id="{8795A3FB-6350-0040-30AE-AEB0AFAD71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F41E84-453E-1647-6692-16D9A274B106}"/>
              </a:ext>
            </a:extLst>
          </p:cNvPr>
          <p:cNvSpPr>
            <a:spLocks noGrp="1"/>
          </p:cNvSpPr>
          <p:nvPr>
            <p:ph type="sldNum" sz="quarter" idx="12"/>
          </p:nvPr>
        </p:nvSpPr>
        <p:spPr/>
        <p:txBody>
          <a:bodyPr/>
          <a:lstStyle/>
          <a:p>
            <a:fld id="{4B9DF454-3235-47B8-98B2-2666030DC4AA}" type="slidenum">
              <a:rPr lang="en-IN" smtClean="0"/>
              <a:t>‹#›</a:t>
            </a:fld>
            <a:endParaRPr lang="en-IN"/>
          </a:p>
        </p:txBody>
      </p:sp>
    </p:spTree>
    <p:extLst>
      <p:ext uri="{BB962C8B-B14F-4D97-AF65-F5344CB8AC3E}">
        <p14:creationId xmlns:p14="http://schemas.microsoft.com/office/powerpoint/2010/main" val="912940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6AE20-C440-E7EC-F89A-4DE7BF2642A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4B7C87-F94B-032A-B552-C8A235E137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5F0030-CC06-F810-46E2-AF381BE53E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6ADBFC5-07AF-E5C8-F259-CD39AFD4F2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424E18-23AD-7738-6A1C-CA432D9185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BC1CCBD-711F-BA72-28E8-C69E9653F8C7}"/>
              </a:ext>
            </a:extLst>
          </p:cNvPr>
          <p:cNvSpPr>
            <a:spLocks noGrp="1"/>
          </p:cNvSpPr>
          <p:nvPr>
            <p:ph type="dt" sz="half" idx="10"/>
          </p:nvPr>
        </p:nvSpPr>
        <p:spPr/>
        <p:txBody>
          <a:bodyPr/>
          <a:lstStyle/>
          <a:p>
            <a:fld id="{6C023D73-65D6-4DBB-B30F-BD5DCEE71C86}" type="datetimeFigureOut">
              <a:rPr lang="en-IN" smtClean="0"/>
              <a:t>09-12-2023</a:t>
            </a:fld>
            <a:endParaRPr lang="en-IN"/>
          </a:p>
        </p:txBody>
      </p:sp>
      <p:sp>
        <p:nvSpPr>
          <p:cNvPr id="8" name="Footer Placeholder 7">
            <a:extLst>
              <a:ext uri="{FF2B5EF4-FFF2-40B4-BE49-F238E27FC236}">
                <a16:creationId xmlns:a16="http://schemas.microsoft.com/office/drawing/2014/main" id="{4E7F3BA2-228E-043C-F431-397C69BE45B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9F5E292-8025-9319-302E-B2AF33F3EB8C}"/>
              </a:ext>
            </a:extLst>
          </p:cNvPr>
          <p:cNvSpPr>
            <a:spLocks noGrp="1"/>
          </p:cNvSpPr>
          <p:nvPr>
            <p:ph type="sldNum" sz="quarter" idx="12"/>
          </p:nvPr>
        </p:nvSpPr>
        <p:spPr/>
        <p:txBody>
          <a:bodyPr/>
          <a:lstStyle/>
          <a:p>
            <a:fld id="{4B9DF454-3235-47B8-98B2-2666030DC4AA}" type="slidenum">
              <a:rPr lang="en-IN" smtClean="0"/>
              <a:t>‹#›</a:t>
            </a:fld>
            <a:endParaRPr lang="en-IN"/>
          </a:p>
        </p:txBody>
      </p:sp>
    </p:spTree>
    <p:extLst>
      <p:ext uri="{BB962C8B-B14F-4D97-AF65-F5344CB8AC3E}">
        <p14:creationId xmlns:p14="http://schemas.microsoft.com/office/powerpoint/2010/main" val="287610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32D2-67B5-9AEE-B767-1D2EAA2A9DE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F5F5F09-EFEC-D6CE-F782-D92D49B868DE}"/>
              </a:ext>
            </a:extLst>
          </p:cNvPr>
          <p:cNvSpPr>
            <a:spLocks noGrp="1"/>
          </p:cNvSpPr>
          <p:nvPr>
            <p:ph type="dt" sz="half" idx="10"/>
          </p:nvPr>
        </p:nvSpPr>
        <p:spPr/>
        <p:txBody>
          <a:bodyPr/>
          <a:lstStyle/>
          <a:p>
            <a:fld id="{6C023D73-65D6-4DBB-B30F-BD5DCEE71C86}" type="datetimeFigureOut">
              <a:rPr lang="en-IN" smtClean="0"/>
              <a:t>09-12-2023</a:t>
            </a:fld>
            <a:endParaRPr lang="en-IN"/>
          </a:p>
        </p:txBody>
      </p:sp>
      <p:sp>
        <p:nvSpPr>
          <p:cNvPr id="4" name="Footer Placeholder 3">
            <a:extLst>
              <a:ext uri="{FF2B5EF4-FFF2-40B4-BE49-F238E27FC236}">
                <a16:creationId xmlns:a16="http://schemas.microsoft.com/office/drawing/2014/main" id="{430E9785-144F-610C-C0AC-505B717CFEF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A36DD55-917A-768F-9089-206F910A7FD6}"/>
              </a:ext>
            </a:extLst>
          </p:cNvPr>
          <p:cNvSpPr>
            <a:spLocks noGrp="1"/>
          </p:cNvSpPr>
          <p:nvPr>
            <p:ph type="sldNum" sz="quarter" idx="12"/>
          </p:nvPr>
        </p:nvSpPr>
        <p:spPr/>
        <p:txBody>
          <a:bodyPr/>
          <a:lstStyle/>
          <a:p>
            <a:fld id="{4B9DF454-3235-47B8-98B2-2666030DC4AA}" type="slidenum">
              <a:rPr lang="en-IN" smtClean="0"/>
              <a:t>‹#›</a:t>
            </a:fld>
            <a:endParaRPr lang="en-IN"/>
          </a:p>
        </p:txBody>
      </p:sp>
    </p:spTree>
    <p:extLst>
      <p:ext uri="{BB962C8B-B14F-4D97-AF65-F5344CB8AC3E}">
        <p14:creationId xmlns:p14="http://schemas.microsoft.com/office/powerpoint/2010/main" val="1023907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4CD8E7-A1D4-DA23-ACD0-9FE79BA13B9E}"/>
              </a:ext>
            </a:extLst>
          </p:cNvPr>
          <p:cNvSpPr>
            <a:spLocks noGrp="1"/>
          </p:cNvSpPr>
          <p:nvPr>
            <p:ph type="dt" sz="half" idx="10"/>
          </p:nvPr>
        </p:nvSpPr>
        <p:spPr/>
        <p:txBody>
          <a:bodyPr/>
          <a:lstStyle/>
          <a:p>
            <a:fld id="{6C023D73-65D6-4DBB-B30F-BD5DCEE71C86}" type="datetimeFigureOut">
              <a:rPr lang="en-IN" smtClean="0"/>
              <a:t>09-12-2023</a:t>
            </a:fld>
            <a:endParaRPr lang="en-IN"/>
          </a:p>
        </p:txBody>
      </p:sp>
      <p:sp>
        <p:nvSpPr>
          <p:cNvPr id="3" name="Footer Placeholder 2">
            <a:extLst>
              <a:ext uri="{FF2B5EF4-FFF2-40B4-BE49-F238E27FC236}">
                <a16:creationId xmlns:a16="http://schemas.microsoft.com/office/drawing/2014/main" id="{0075AD9D-C826-4D48-AC7E-D3A44006643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474BD9F-14C8-9354-C860-C2A4AFB53B01}"/>
              </a:ext>
            </a:extLst>
          </p:cNvPr>
          <p:cNvSpPr>
            <a:spLocks noGrp="1"/>
          </p:cNvSpPr>
          <p:nvPr>
            <p:ph type="sldNum" sz="quarter" idx="12"/>
          </p:nvPr>
        </p:nvSpPr>
        <p:spPr/>
        <p:txBody>
          <a:bodyPr/>
          <a:lstStyle/>
          <a:p>
            <a:fld id="{4B9DF454-3235-47B8-98B2-2666030DC4AA}" type="slidenum">
              <a:rPr lang="en-IN" smtClean="0"/>
              <a:t>‹#›</a:t>
            </a:fld>
            <a:endParaRPr lang="en-IN"/>
          </a:p>
        </p:txBody>
      </p:sp>
    </p:spTree>
    <p:extLst>
      <p:ext uri="{BB962C8B-B14F-4D97-AF65-F5344CB8AC3E}">
        <p14:creationId xmlns:p14="http://schemas.microsoft.com/office/powerpoint/2010/main" val="880192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C82DD-7EDA-9383-1408-531252A30A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8C6098F-538B-472B-6E8C-D06952463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EF393F1-F204-47E6-A00D-6E640CF41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53A49C-7544-84C8-119E-CD0AC7C9FD2A}"/>
              </a:ext>
            </a:extLst>
          </p:cNvPr>
          <p:cNvSpPr>
            <a:spLocks noGrp="1"/>
          </p:cNvSpPr>
          <p:nvPr>
            <p:ph type="dt" sz="half" idx="10"/>
          </p:nvPr>
        </p:nvSpPr>
        <p:spPr/>
        <p:txBody>
          <a:bodyPr/>
          <a:lstStyle/>
          <a:p>
            <a:fld id="{6C023D73-65D6-4DBB-B30F-BD5DCEE71C86}" type="datetimeFigureOut">
              <a:rPr lang="en-IN" smtClean="0"/>
              <a:t>09-12-2023</a:t>
            </a:fld>
            <a:endParaRPr lang="en-IN"/>
          </a:p>
        </p:txBody>
      </p:sp>
      <p:sp>
        <p:nvSpPr>
          <p:cNvPr id="6" name="Footer Placeholder 5">
            <a:extLst>
              <a:ext uri="{FF2B5EF4-FFF2-40B4-BE49-F238E27FC236}">
                <a16:creationId xmlns:a16="http://schemas.microsoft.com/office/drawing/2014/main" id="{92BEE879-2BF3-CE21-1CCB-14F8A47170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A202A0-44E0-91DD-BC01-08BA4A9985C1}"/>
              </a:ext>
            </a:extLst>
          </p:cNvPr>
          <p:cNvSpPr>
            <a:spLocks noGrp="1"/>
          </p:cNvSpPr>
          <p:nvPr>
            <p:ph type="sldNum" sz="quarter" idx="12"/>
          </p:nvPr>
        </p:nvSpPr>
        <p:spPr/>
        <p:txBody>
          <a:bodyPr/>
          <a:lstStyle/>
          <a:p>
            <a:fld id="{4B9DF454-3235-47B8-98B2-2666030DC4AA}" type="slidenum">
              <a:rPr lang="en-IN" smtClean="0"/>
              <a:t>‹#›</a:t>
            </a:fld>
            <a:endParaRPr lang="en-IN"/>
          </a:p>
        </p:txBody>
      </p:sp>
    </p:spTree>
    <p:extLst>
      <p:ext uri="{BB962C8B-B14F-4D97-AF65-F5344CB8AC3E}">
        <p14:creationId xmlns:p14="http://schemas.microsoft.com/office/powerpoint/2010/main" val="4112676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D8D41-5166-517E-FB36-503C850795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E3A794A-CF5D-FB9C-B3DE-CF3411595E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72B0396-9B7F-0047-E896-86B5A05FA3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170C44-5D16-246D-B240-1D9EF7AEB870}"/>
              </a:ext>
            </a:extLst>
          </p:cNvPr>
          <p:cNvSpPr>
            <a:spLocks noGrp="1"/>
          </p:cNvSpPr>
          <p:nvPr>
            <p:ph type="dt" sz="half" idx="10"/>
          </p:nvPr>
        </p:nvSpPr>
        <p:spPr/>
        <p:txBody>
          <a:bodyPr/>
          <a:lstStyle/>
          <a:p>
            <a:fld id="{6C023D73-65D6-4DBB-B30F-BD5DCEE71C86}" type="datetimeFigureOut">
              <a:rPr lang="en-IN" smtClean="0"/>
              <a:t>09-12-2023</a:t>
            </a:fld>
            <a:endParaRPr lang="en-IN"/>
          </a:p>
        </p:txBody>
      </p:sp>
      <p:sp>
        <p:nvSpPr>
          <p:cNvPr id="6" name="Footer Placeholder 5">
            <a:extLst>
              <a:ext uri="{FF2B5EF4-FFF2-40B4-BE49-F238E27FC236}">
                <a16:creationId xmlns:a16="http://schemas.microsoft.com/office/drawing/2014/main" id="{75A590DD-3610-2A9F-9244-29A620F56A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6F1B66-5D60-5188-146D-7FC76D261EFA}"/>
              </a:ext>
            </a:extLst>
          </p:cNvPr>
          <p:cNvSpPr>
            <a:spLocks noGrp="1"/>
          </p:cNvSpPr>
          <p:nvPr>
            <p:ph type="sldNum" sz="quarter" idx="12"/>
          </p:nvPr>
        </p:nvSpPr>
        <p:spPr/>
        <p:txBody>
          <a:bodyPr/>
          <a:lstStyle/>
          <a:p>
            <a:fld id="{4B9DF454-3235-47B8-98B2-2666030DC4AA}" type="slidenum">
              <a:rPr lang="en-IN" smtClean="0"/>
              <a:t>‹#›</a:t>
            </a:fld>
            <a:endParaRPr lang="en-IN"/>
          </a:p>
        </p:txBody>
      </p:sp>
    </p:spTree>
    <p:extLst>
      <p:ext uri="{BB962C8B-B14F-4D97-AF65-F5344CB8AC3E}">
        <p14:creationId xmlns:p14="http://schemas.microsoft.com/office/powerpoint/2010/main" val="80072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ACC094-45B5-2B20-3A5D-AB9C342703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CC02F8F-C2BB-4C70-B094-CD691F9C2B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C3EA5F-4FAB-438E-3B39-EB942444E8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023D73-65D6-4DBB-B30F-BD5DCEE71C86}" type="datetimeFigureOut">
              <a:rPr lang="en-IN" smtClean="0"/>
              <a:t>09-12-2023</a:t>
            </a:fld>
            <a:endParaRPr lang="en-IN"/>
          </a:p>
        </p:txBody>
      </p:sp>
      <p:sp>
        <p:nvSpPr>
          <p:cNvPr id="5" name="Footer Placeholder 4">
            <a:extLst>
              <a:ext uri="{FF2B5EF4-FFF2-40B4-BE49-F238E27FC236}">
                <a16:creationId xmlns:a16="http://schemas.microsoft.com/office/drawing/2014/main" id="{9ECE8DAF-59F5-7E42-8726-C6E5E8A742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174BFCE-00E8-2523-F396-882C9C6D9B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9DF454-3235-47B8-98B2-2666030DC4AA}" type="slidenum">
              <a:rPr lang="en-IN" smtClean="0"/>
              <a:t>‹#›</a:t>
            </a:fld>
            <a:endParaRPr lang="en-IN"/>
          </a:p>
        </p:txBody>
      </p:sp>
    </p:spTree>
    <p:extLst>
      <p:ext uri="{BB962C8B-B14F-4D97-AF65-F5344CB8AC3E}">
        <p14:creationId xmlns:p14="http://schemas.microsoft.com/office/powerpoint/2010/main" val="2593165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microsoft.com/office/2007/relationships/media" Target="../media/media2.m4a"/><Relationship Id="rId7" Type="http://schemas.openxmlformats.org/officeDocument/2006/relationships/image" Target="../media/image2.png"/><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image" Target="../media/image1.jpeg"/><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hemeOverride" Target="../theme/themeOverride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4F961D64-2A5B-D52D-15BD-42ED19FF9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85763"/>
            <a:ext cx="10820400" cy="60864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55BBF97-B85E-7894-0CF4-E1063D234943}"/>
              </a:ext>
            </a:extLst>
          </p:cNvPr>
          <p:cNvSpPr>
            <a:spLocks noGrp="1"/>
          </p:cNvSpPr>
          <p:nvPr>
            <p:ph type="ctrTitle"/>
          </p:nvPr>
        </p:nvSpPr>
        <p:spPr/>
        <p:txBody>
          <a:bodyPr/>
          <a:lstStyle/>
          <a:p>
            <a:r>
              <a:rPr lang="en-US" sz="3200" b="1" i="0" u="none" strike="noStrike" dirty="0">
                <a:solidFill>
                  <a:srgbClr val="000000"/>
                </a:solidFill>
                <a:effectLst/>
                <a:latin typeface="Calibri Light" panose="020F0302020204030204" pitchFamily="34" charset="0"/>
              </a:rPr>
              <a:t>BANA6043 Group </a:t>
            </a:r>
            <a:r>
              <a:rPr lang="en-US" sz="3200" b="1" dirty="0">
                <a:solidFill>
                  <a:srgbClr val="000000"/>
                </a:solidFill>
                <a:latin typeface="Calibri Light" panose="020F0302020204030204" pitchFamily="34" charset="0"/>
              </a:rPr>
              <a:t>6</a:t>
            </a:r>
            <a:br>
              <a:rPr lang="en-US" sz="3200" b="1" i="0" dirty="0">
                <a:solidFill>
                  <a:srgbClr val="000000"/>
                </a:solidFill>
                <a:effectLst/>
                <a:latin typeface="Calibri Light" panose="020F0302020204030204" pitchFamily="34" charset="0"/>
              </a:rPr>
            </a:br>
            <a:r>
              <a:rPr lang="en-US" sz="3200" b="1" i="0" u="none" strike="noStrike" dirty="0">
                <a:solidFill>
                  <a:srgbClr val="000000"/>
                </a:solidFill>
                <a:effectLst/>
                <a:latin typeface="Calibri Light" panose="020F0302020204030204" pitchFamily="34" charset="0"/>
              </a:rPr>
              <a:t>Final Group Presentation </a:t>
            </a:r>
            <a:r>
              <a:rPr lang="en-US" sz="3200" b="1" i="0" dirty="0">
                <a:solidFill>
                  <a:srgbClr val="000000"/>
                </a:solidFill>
                <a:effectLst/>
                <a:latin typeface="Calibri Light" panose="020F0302020204030204" pitchFamily="34" charset="0"/>
              </a:rPr>
              <a:t>​</a:t>
            </a:r>
            <a:br>
              <a:rPr lang="en-US" sz="1800" b="0" i="0" dirty="0">
                <a:solidFill>
                  <a:srgbClr val="000000"/>
                </a:solidFill>
                <a:effectLst/>
                <a:latin typeface="Calibri Light" panose="020F0302020204030204" pitchFamily="34" charset="0"/>
              </a:rPr>
            </a:br>
            <a:endParaRPr lang="en-IN" dirty="0"/>
          </a:p>
        </p:txBody>
      </p:sp>
      <p:sp>
        <p:nvSpPr>
          <p:cNvPr id="5" name="Subtitle 4">
            <a:extLst>
              <a:ext uri="{FF2B5EF4-FFF2-40B4-BE49-F238E27FC236}">
                <a16:creationId xmlns:a16="http://schemas.microsoft.com/office/drawing/2014/main" id="{392CB2B3-F63E-6CD3-0606-B1C0A892E722}"/>
              </a:ext>
            </a:extLst>
          </p:cNvPr>
          <p:cNvSpPr>
            <a:spLocks noGrp="1"/>
          </p:cNvSpPr>
          <p:nvPr>
            <p:ph type="subTitle" idx="1"/>
          </p:nvPr>
        </p:nvSpPr>
        <p:spPr/>
        <p:txBody>
          <a:bodyPr>
            <a:normAutofit fontScale="92500" lnSpcReduction="10000"/>
          </a:bodyPr>
          <a:lstStyle/>
          <a:p>
            <a:pPr algn="ctr" rtl="0" fontAlgn="base"/>
            <a:r>
              <a:rPr lang="en-US" sz="1800" b="1" i="0" u="none" strike="noStrike" dirty="0">
                <a:solidFill>
                  <a:srgbClr val="000000"/>
                </a:solidFill>
                <a:effectLst/>
                <a:latin typeface="Calibri" panose="020F0502020204030204" pitchFamily="34" charset="0"/>
              </a:rPr>
              <a:t>Created by:</a:t>
            </a:r>
            <a:r>
              <a:rPr lang="en-US" sz="1800" b="0" i="0" dirty="0">
                <a:solidFill>
                  <a:srgbClr val="000000"/>
                </a:solidFill>
                <a:effectLst/>
                <a:latin typeface="Calibri" panose="020F0502020204030204" pitchFamily="34" charset="0"/>
              </a:rPr>
              <a:t>​</a:t>
            </a:r>
          </a:p>
          <a:p>
            <a:pPr algn="ctr" rtl="0" fontAlgn="base"/>
            <a:r>
              <a:rPr lang="en-US" sz="1800" b="0" i="0" dirty="0">
                <a:solidFill>
                  <a:srgbClr val="000000"/>
                </a:solidFill>
                <a:effectLst/>
                <a:latin typeface="Tableau Book"/>
              </a:rPr>
              <a:t>Nanditha Ganesh</a:t>
            </a:r>
          </a:p>
          <a:p>
            <a:pPr algn="ctr" rtl="0" fontAlgn="base"/>
            <a:r>
              <a:rPr lang="en-US" sz="1800" b="0" i="0" u="none" strike="noStrike" dirty="0">
                <a:solidFill>
                  <a:srgbClr val="000000"/>
                </a:solidFill>
                <a:effectLst/>
                <a:latin typeface="Tableau Book"/>
              </a:rPr>
              <a:t>Lakshman Duggirala</a:t>
            </a:r>
            <a:r>
              <a:rPr lang="en-US" sz="1800" b="0" i="0" dirty="0">
                <a:solidFill>
                  <a:srgbClr val="000000"/>
                </a:solidFill>
                <a:effectLst/>
                <a:latin typeface="Tableau Book"/>
              </a:rPr>
              <a:t>​</a:t>
            </a:r>
            <a:endParaRPr lang="en-US" b="0" i="0" dirty="0">
              <a:solidFill>
                <a:srgbClr val="000000"/>
              </a:solidFill>
              <a:effectLst/>
              <a:latin typeface="Segoe UI" panose="020B0502040204020203" pitchFamily="34" charset="0"/>
            </a:endParaRPr>
          </a:p>
          <a:p>
            <a:pPr algn="ctr" rtl="0" fontAlgn="base"/>
            <a:r>
              <a:rPr lang="en-US" sz="1800" b="0" i="0" dirty="0">
                <a:solidFill>
                  <a:srgbClr val="000000"/>
                </a:solidFill>
                <a:effectLst/>
                <a:latin typeface="Tableau Book"/>
              </a:rPr>
              <a:t>Ritu Shankar</a:t>
            </a:r>
          </a:p>
          <a:p>
            <a:pPr algn="ctr" rtl="0" fontAlgn="base"/>
            <a:r>
              <a:rPr lang="en-US" sz="1800" dirty="0">
                <a:solidFill>
                  <a:srgbClr val="000000"/>
                </a:solidFill>
                <a:latin typeface="Tableau Book"/>
              </a:rPr>
              <a:t>Sriram Ganeshraj</a:t>
            </a:r>
            <a:endParaRPr lang="en-US" sz="1800" b="0" i="0" dirty="0">
              <a:solidFill>
                <a:srgbClr val="000000"/>
              </a:solidFill>
              <a:effectLst/>
              <a:latin typeface="Tableau Book"/>
            </a:endParaRPr>
          </a:p>
          <a:p>
            <a:endParaRPr lang="en-IN" dirty="0"/>
          </a:p>
        </p:txBody>
      </p:sp>
      <p:pic>
        <p:nvPicPr>
          <p:cNvPr id="32" name="Audio 31">
            <a:hlinkClick r:id="" action="ppaction://media"/>
            <a:extLst>
              <a:ext uri="{FF2B5EF4-FFF2-40B4-BE49-F238E27FC236}">
                <a16:creationId xmlns:a16="http://schemas.microsoft.com/office/drawing/2014/main" id="{89B851D3-7F42-431F-556B-3D48497E640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3388" t="-33388" r="-33388" b="-3338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671495234"/>
      </p:ext>
    </p:extLst>
  </p:cSld>
  <p:clrMapOvr>
    <a:masterClrMapping/>
  </p:clrMapOvr>
  <mc:AlternateContent xmlns:mc="http://schemas.openxmlformats.org/markup-compatibility/2006">
    <mc:Choice xmlns:p14="http://schemas.microsoft.com/office/powerpoint/2010/main" Requires="p14">
      <p:transition spd="slow" p14:dur="2000" advTm="6796"/>
    </mc:Choice>
    <mc:Fallback>
      <p:transition spd="slow" advTm="6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34C122-F30C-17BD-4183-0015C8F9D70E}"/>
              </a:ext>
            </a:extLst>
          </p:cNvPr>
          <p:cNvPicPr>
            <a:picLocks noChangeAspect="1"/>
          </p:cNvPicPr>
          <p:nvPr/>
        </p:nvPicPr>
        <p:blipFill>
          <a:blip r:embed="rId4"/>
          <a:stretch>
            <a:fillRect/>
          </a:stretch>
        </p:blipFill>
        <p:spPr>
          <a:xfrm>
            <a:off x="682283" y="383784"/>
            <a:ext cx="10827434" cy="6090432"/>
          </a:xfrm>
          <a:prstGeom prst="rect">
            <a:avLst/>
          </a:prstGeom>
        </p:spPr>
      </p:pic>
      <p:sp>
        <p:nvSpPr>
          <p:cNvPr id="4" name="TextBox 3">
            <a:extLst>
              <a:ext uri="{FF2B5EF4-FFF2-40B4-BE49-F238E27FC236}">
                <a16:creationId xmlns:a16="http://schemas.microsoft.com/office/drawing/2014/main" id="{B7B06816-64E7-7AE4-B199-91E053F7CDB6}"/>
              </a:ext>
            </a:extLst>
          </p:cNvPr>
          <p:cNvSpPr txBox="1"/>
          <p:nvPr/>
        </p:nvSpPr>
        <p:spPr>
          <a:xfrm>
            <a:off x="2323322" y="746449"/>
            <a:ext cx="4030824" cy="646331"/>
          </a:xfrm>
          <a:prstGeom prst="rect">
            <a:avLst/>
          </a:prstGeom>
          <a:noFill/>
        </p:spPr>
        <p:txBody>
          <a:bodyPr wrap="square" rtlCol="0">
            <a:spAutoFit/>
          </a:bodyPr>
          <a:lstStyle/>
          <a:p>
            <a:r>
              <a:rPr lang="en-IN" sz="3600" dirty="0"/>
              <a:t>FINDINGS</a:t>
            </a:r>
          </a:p>
        </p:txBody>
      </p:sp>
      <p:pic>
        <p:nvPicPr>
          <p:cNvPr id="6" name="Picture 5">
            <a:extLst>
              <a:ext uri="{FF2B5EF4-FFF2-40B4-BE49-F238E27FC236}">
                <a16:creationId xmlns:a16="http://schemas.microsoft.com/office/drawing/2014/main" id="{22B71614-C20E-66A6-FC87-436601C8E86F}"/>
              </a:ext>
            </a:extLst>
          </p:cNvPr>
          <p:cNvPicPr>
            <a:picLocks noChangeAspect="1"/>
          </p:cNvPicPr>
          <p:nvPr/>
        </p:nvPicPr>
        <p:blipFill>
          <a:blip r:embed="rId5"/>
          <a:stretch>
            <a:fillRect/>
          </a:stretch>
        </p:blipFill>
        <p:spPr>
          <a:xfrm>
            <a:off x="2005790" y="1575765"/>
            <a:ext cx="6706181" cy="4023709"/>
          </a:xfrm>
          <a:prstGeom prst="rect">
            <a:avLst/>
          </a:prstGeom>
        </p:spPr>
      </p:pic>
      <p:sp>
        <p:nvSpPr>
          <p:cNvPr id="8" name="TextBox 7">
            <a:extLst>
              <a:ext uri="{FF2B5EF4-FFF2-40B4-BE49-F238E27FC236}">
                <a16:creationId xmlns:a16="http://schemas.microsoft.com/office/drawing/2014/main" id="{B6884D69-7B47-5DE2-4856-52D35E311894}"/>
              </a:ext>
            </a:extLst>
          </p:cNvPr>
          <p:cNvSpPr txBox="1"/>
          <p:nvPr/>
        </p:nvSpPr>
        <p:spPr>
          <a:xfrm>
            <a:off x="8711971" y="1982955"/>
            <a:ext cx="2867319" cy="2031325"/>
          </a:xfrm>
          <a:prstGeom prst="rect">
            <a:avLst/>
          </a:prstGeom>
          <a:noFill/>
        </p:spPr>
        <p:txBody>
          <a:bodyPr wrap="square">
            <a:spAutoFit/>
          </a:bodyPr>
          <a:lstStyle/>
          <a:p>
            <a:r>
              <a:rPr lang="en-US" b="0" i="0" dirty="0">
                <a:solidFill>
                  <a:schemeClr val="tx1">
                    <a:lumMod val="75000"/>
                    <a:lumOff val="25000"/>
                  </a:schemeClr>
                </a:solidFill>
                <a:effectLst/>
                <a:latin typeface="Söhne"/>
              </a:rPr>
              <a:t>The plot reveals that older patients who suffer from Sudden Cardiac Arrest (SCA) generally exhibit a higher heart rate compared to patients who are up to the age of 50.</a:t>
            </a:r>
            <a:endParaRPr lang="en-IN" dirty="0">
              <a:solidFill>
                <a:schemeClr val="tx1">
                  <a:lumMod val="75000"/>
                  <a:lumOff val="25000"/>
                </a:schemeClr>
              </a:solidFill>
            </a:endParaRPr>
          </a:p>
        </p:txBody>
      </p:sp>
      <p:pic>
        <p:nvPicPr>
          <p:cNvPr id="14" name="Audio 13">
            <a:hlinkClick r:id="" action="ppaction://media"/>
            <a:extLst>
              <a:ext uri="{FF2B5EF4-FFF2-40B4-BE49-F238E27FC236}">
                <a16:creationId xmlns:a16="http://schemas.microsoft.com/office/drawing/2014/main" id="{CC6FE5B4-A4A9-C814-BBB7-6C90C89A9BE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82509330"/>
      </p:ext>
    </p:extLst>
  </p:cSld>
  <p:clrMapOvr>
    <a:masterClrMapping/>
  </p:clrMapOvr>
  <mc:AlternateContent xmlns:mc="http://schemas.openxmlformats.org/markup-compatibility/2006">
    <mc:Choice xmlns:p14="http://schemas.microsoft.com/office/powerpoint/2010/main" Requires="p14">
      <p:transition spd="slow" p14:dur="2000" advTm="8191"/>
    </mc:Choice>
    <mc:Fallback>
      <p:transition spd="slow" advTm="8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B4A016-0053-DCE9-9E8D-DF30085612DC}"/>
              </a:ext>
            </a:extLst>
          </p:cNvPr>
          <p:cNvPicPr>
            <a:picLocks noChangeAspect="1"/>
          </p:cNvPicPr>
          <p:nvPr/>
        </p:nvPicPr>
        <p:blipFill>
          <a:blip r:embed="rId4"/>
          <a:stretch>
            <a:fillRect/>
          </a:stretch>
        </p:blipFill>
        <p:spPr>
          <a:xfrm>
            <a:off x="187760" y="309139"/>
            <a:ext cx="10827434" cy="6090432"/>
          </a:xfrm>
          <a:prstGeom prst="rect">
            <a:avLst/>
          </a:prstGeom>
        </p:spPr>
      </p:pic>
      <p:sp>
        <p:nvSpPr>
          <p:cNvPr id="5" name="TextBox 4">
            <a:extLst>
              <a:ext uri="{FF2B5EF4-FFF2-40B4-BE49-F238E27FC236}">
                <a16:creationId xmlns:a16="http://schemas.microsoft.com/office/drawing/2014/main" id="{D3694E93-5F2D-36F1-7896-E31BA4DB6FE6}"/>
              </a:ext>
            </a:extLst>
          </p:cNvPr>
          <p:cNvSpPr txBox="1"/>
          <p:nvPr/>
        </p:nvSpPr>
        <p:spPr>
          <a:xfrm>
            <a:off x="1716833" y="671804"/>
            <a:ext cx="6802016" cy="646331"/>
          </a:xfrm>
          <a:prstGeom prst="rect">
            <a:avLst/>
          </a:prstGeom>
          <a:noFill/>
        </p:spPr>
        <p:txBody>
          <a:bodyPr wrap="square" rtlCol="0">
            <a:spAutoFit/>
          </a:bodyPr>
          <a:lstStyle/>
          <a:p>
            <a:r>
              <a:rPr lang="en-IN" sz="3600" dirty="0"/>
              <a:t>FINDINGS</a:t>
            </a:r>
          </a:p>
        </p:txBody>
      </p:sp>
      <p:pic>
        <p:nvPicPr>
          <p:cNvPr id="8" name="Picture 7">
            <a:extLst>
              <a:ext uri="{FF2B5EF4-FFF2-40B4-BE49-F238E27FC236}">
                <a16:creationId xmlns:a16="http://schemas.microsoft.com/office/drawing/2014/main" id="{979C522D-3A06-6C16-83A8-4C22301F1DDB}"/>
              </a:ext>
            </a:extLst>
          </p:cNvPr>
          <p:cNvPicPr>
            <a:picLocks noChangeAspect="1"/>
          </p:cNvPicPr>
          <p:nvPr/>
        </p:nvPicPr>
        <p:blipFill>
          <a:blip r:embed="rId5"/>
          <a:stretch>
            <a:fillRect/>
          </a:stretch>
        </p:blipFill>
        <p:spPr>
          <a:xfrm>
            <a:off x="1176806" y="1494430"/>
            <a:ext cx="6538527" cy="4130398"/>
          </a:xfrm>
          <a:prstGeom prst="rect">
            <a:avLst/>
          </a:prstGeom>
        </p:spPr>
      </p:pic>
      <p:sp>
        <p:nvSpPr>
          <p:cNvPr id="10" name="TextBox 9">
            <a:extLst>
              <a:ext uri="{FF2B5EF4-FFF2-40B4-BE49-F238E27FC236}">
                <a16:creationId xmlns:a16="http://schemas.microsoft.com/office/drawing/2014/main" id="{3444BF9C-6EDD-8222-C6E9-60EB3E33C4E0}"/>
              </a:ext>
            </a:extLst>
          </p:cNvPr>
          <p:cNvSpPr txBox="1"/>
          <p:nvPr/>
        </p:nvSpPr>
        <p:spPr>
          <a:xfrm>
            <a:off x="7956746" y="1813947"/>
            <a:ext cx="3058448" cy="2585323"/>
          </a:xfrm>
          <a:prstGeom prst="rect">
            <a:avLst/>
          </a:prstGeom>
          <a:noFill/>
        </p:spPr>
        <p:txBody>
          <a:bodyPr wrap="square">
            <a:spAutoFit/>
          </a:bodyPr>
          <a:lstStyle/>
          <a:p>
            <a:r>
              <a:rPr lang="en-US" b="0" i="0" dirty="0">
                <a:solidFill>
                  <a:schemeClr val="tx1">
                    <a:lumMod val="85000"/>
                    <a:lumOff val="15000"/>
                  </a:schemeClr>
                </a:solidFill>
                <a:effectLst/>
                <a:latin typeface="Söhne"/>
              </a:rPr>
              <a:t>Age appears to be a significant factor in predicting Sudden Cardiac Arrest (SCA), with the data indicating a higher prevalence of SCA in older individuals, particularly those aged above 50, compared to the younger demographic between 1 and 50 years.</a:t>
            </a:r>
            <a:endParaRPr lang="en-IN" dirty="0">
              <a:solidFill>
                <a:schemeClr val="tx1">
                  <a:lumMod val="85000"/>
                  <a:lumOff val="15000"/>
                </a:schemeClr>
              </a:solidFill>
            </a:endParaRPr>
          </a:p>
        </p:txBody>
      </p:sp>
      <p:pic>
        <p:nvPicPr>
          <p:cNvPr id="16" name="Audio 15">
            <a:hlinkClick r:id="" action="ppaction://media"/>
            <a:extLst>
              <a:ext uri="{FF2B5EF4-FFF2-40B4-BE49-F238E27FC236}">
                <a16:creationId xmlns:a16="http://schemas.microsoft.com/office/drawing/2014/main" id="{379716D6-3724-CE06-C88B-ABB85BA1C1A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55539113"/>
      </p:ext>
    </p:extLst>
  </p:cSld>
  <p:clrMapOvr>
    <a:masterClrMapping/>
  </p:clrMapOvr>
  <mc:AlternateContent xmlns:mc="http://schemas.openxmlformats.org/markup-compatibility/2006">
    <mc:Choice xmlns:p14="http://schemas.microsoft.com/office/powerpoint/2010/main" Requires="p14">
      <p:transition spd="slow" p14:dur="2000" advTm="11477"/>
    </mc:Choice>
    <mc:Fallback>
      <p:transition spd="slow" advTm="11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E65C45E2-F918-4095-4D7B-D5245CD3E5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131" y="395094"/>
            <a:ext cx="10820400" cy="60864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1ABB25-596B-D4B0-0B17-2987FC990678}"/>
              </a:ext>
            </a:extLst>
          </p:cNvPr>
          <p:cNvSpPr>
            <a:spLocks noGrp="1"/>
          </p:cNvSpPr>
          <p:nvPr>
            <p:ph type="title"/>
          </p:nvPr>
        </p:nvSpPr>
        <p:spPr>
          <a:xfrm>
            <a:off x="2291254" y="365126"/>
            <a:ext cx="9062545" cy="997510"/>
          </a:xfrm>
        </p:spPr>
        <p:txBody>
          <a:bodyPr>
            <a:normAutofit/>
          </a:bodyPr>
          <a:lstStyle/>
          <a:p>
            <a:r>
              <a:rPr lang="en-IN" sz="3600" dirty="0">
                <a:solidFill>
                  <a:schemeClr val="tx2"/>
                </a:solidFill>
                <a:latin typeface="+mn-lt"/>
                <a:ea typeface="+mn-ea"/>
                <a:cs typeface="+mn-cs"/>
              </a:rPr>
              <a:t>Summary</a:t>
            </a:r>
          </a:p>
        </p:txBody>
      </p:sp>
      <p:sp>
        <p:nvSpPr>
          <p:cNvPr id="3" name="Content Placeholder 2">
            <a:extLst>
              <a:ext uri="{FF2B5EF4-FFF2-40B4-BE49-F238E27FC236}">
                <a16:creationId xmlns:a16="http://schemas.microsoft.com/office/drawing/2014/main" id="{D99B76E8-856D-91DD-739E-3EA7D0BA3AFB}"/>
              </a:ext>
            </a:extLst>
          </p:cNvPr>
          <p:cNvSpPr>
            <a:spLocks noGrp="1"/>
          </p:cNvSpPr>
          <p:nvPr>
            <p:ph idx="1"/>
          </p:nvPr>
        </p:nvSpPr>
        <p:spPr>
          <a:xfrm>
            <a:off x="3058510" y="1383273"/>
            <a:ext cx="8295289" cy="3987513"/>
          </a:xfrm>
        </p:spPr>
        <p:txBody>
          <a:bodyPr>
            <a:noAutofit/>
          </a:bodyPr>
          <a:lstStyle/>
          <a:p>
            <a:pPr marL="342900" indent="-342900" fontAlgn="base"/>
            <a:r>
              <a:rPr lang="en-US" altLang="en-US" sz="2400" dirty="0">
                <a:solidFill>
                  <a:schemeClr val="tx1">
                    <a:lumMod val="85000"/>
                    <a:lumOff val="15000"/>
                  </a:schemeClr>
                </a:solidFill>
                <a:latin typeface="Söhne"/>
              </a:rPr>
              <a:t>Summary indicates that age, heart rate, and cholesterol levels are key factors in predicting Sudden Cardiac Arrest (SCA). Older patients, particularly those above 50, show a higher risk of SCA. Men are more prone to SCA compared to women. In terms of heart rate, older SCA patients exhibit higher rates than those under 50. Cholesterol levels in SCA patients range broadly from 0 to 400. Additionally, blood pressure data, when visualized, also contributes to understanding the risk factors associated with SCA.</a:t>
            </a:r>
            <a:endParaRPr lang="en-IN" sz="3600" dirty="0">
              <a:solidFill>
                <a:schemeClr val="tx1">
                  <a:lumMod val="85000"/>
                  <a:lumOff val="15000"/>
                </a:schemeClr>
              </a:solidFill>
            </a:endParaRPr>
          </a:p>
        </p:txBody>
      </p:sp>
      <p:pic>
        <p:nvPicPr>
          <p:cNvPr id="12" name="Audio 11">
            <a:hlinkClick r:id="" action="ppaction://media"/>
            <a:extLst>
              <a:ext uri="{FF2B5EF4-FFF2-40B4-BE49-F238E27FC236}">
                <a16:creationId xmlns:a16="http://schemas.microsoft.com/office/drawing/2014/main" id="{9341506E-441D-2CA5-FD27-42BB0708C68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3388" t="-33388" r="-33388" b="-3338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39789257"/>
      </p:ext>
    </p:extLst>
  </p:cSld>
  <p:clrMapOvr>
    <a:masterClrMapping/>
  </p:clrMapOvr>
  <mc:AlternateContent xmlns:mc="http://schemas.openxmlformats.org/markup-compatibility/2006">
    <mc:Choice xmlns:p14="http://schemas.microsoft.com/office/powerpoint/2010/main" Requires="p14">
      <p:transition spd="slow" p14:dur="2000" advTm="27414"/>
    </mc:Choice>
    <mc:Fallback>
      <p:transition spd="slow" advTm="27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E65C45E2-F918-4095-4D7B-D5245CD3E5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85763"/>
            <a:ext cx="10820400" cy="60864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1ABB25-596B-D4B0-0B17-2987FC990678}"/>
              </a:ext>
            </a:extLst>
          </p:cNvPr>
          <p:cNvSpPr>
            <a:spLocks noGrp="1"/>
          </p:cNvSpPr>
          <p:nvPr>
            <p:ph type="title"/>
          </p:nvPr>
        </p:nvSpPr>
        <p:spPr>
          <a:xfrm>
            <a:off x="2396358" y="365126"/>
            <a:ext cx="8957441" cy="997510"/>
          </a:xfrm>
        </p:spPr>
        <p:txBody>
          <a:bodyPr>
            <a:normAutofit/>
          </a:bodyPr>
          <a:lstStyle/>
          <a:p>
            <a:r>
              <a:rPr lang="en-IN" sz="3600" b="1" dirty="0"/>
              <a:t>Proposed Solution</a:t>
            </a:r>
          </a:p>
        </p:txBody>
      </p:sp>
      <p:sp>
        <p:nvSpPr>
          <p:cNvPr id="3" name="Content Placeholder 2">
            <a:extLst>
              <a:ext uri="{FF2B5EF4-FFF2-40B4-BE49-F238E27FC236}">
                <a16:creationId xmlns:a16="http://schemas.microsoft.com/office/drawing/2014/main" id="{D99B76E8-856D-91DD-739E-3EA7D0BA3AFB}"/>
              </a:ext>
            </a:extLst>
          </p:cNvPr>
          <p:cNvSpPr>
            <a:spLocks noGrp="1"/>
          </p:cNvSpPr>
          <p:nvPr>
            <p:ph idx="1"/>
          </p:nvPr>
        </p:nvSpPr>
        <p:spPr>
          <a:xfrm>
            <a:off x="3074716" y="1467508"/>
            <a:ext cx="7394232" cy="3729644"/>
          </a:xfrm>
        </p:spPr>
        <p:txBody>
          <a:bodyPr>
            <a:noAutofit/>
          </a:bodyPr>
          <a:lstStyle/>
          <a:p>
            <a:pPr marL="0" marR="0" indent="0">
              <a:spcBef>
                <a:spcPts val="0"/>
              </a:spcBef>
              <a:spcAft>
                <a:spcPts val="0"/>
              </a:spcAft>
              <a:buNone/>
            </a:pPr>
            <a:r>
              <a:rPr lang="en-US" sz="2400" dirty="0">
                <a:solidFill>
                  <a:schemeClr val="tx1">
                    <a:lumMod val="85000"/>
                    <a:lumOff val="15000"/>
                  </a:schemeClr>
                </a:solidFill>
                <a:effectLst/>
                <a:latin typeface="Söhne"/>
                <a:ea typeface="Times New Roman" panose="02020603050405020304" pitchFamily="18" charset="0"/>
              </a:rPr>
              <a:t>The proposed solution from these findings is to implement targeted healthcare strategies focusing on the identified risk factors. This could include enhanced monitoring and preventive care for older patients, especially those above 50, and particular attention to men who are at higher risk of SCA. Heart rate and cholesterol levels should be closely monitored as part of routine check-ups. These measures, combined with education about the risks and symptoms of SCA, could significantly aid in early detection and prevention, thereby improving patient outcomes.</a:t>
            </a:r>
          </a:p>
          <a:p>
            <a:pPr marL="0" marR="0" indent="0">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p:txBody>
      </p:sp>
      <p:pic>
        <p:nvPicPr>
          <p:cNvPr id="15" name="Audio 14">
            <a:hlinkClick r:id="" action="ppaction://media"/>
            <a:extLst>
              <a:ext uri="{FF2B5EF4-FFF2-40B4-BE49-F238E27FC236}">
                <a16:creationId xmlns:a16="http://schemas.microsoft.com/office/drawing/2014/main" id="{2EF49A10-B4B9-682C-5C4F-2A509E1AF66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3388" t="-33388" r="-33388" b="-3338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05227610"/>
      </p:ext>
    </p:extLst>
  </p:cSld>
  <p:clrMapOvr>
    <a:masterClrMapping/>
  </p:clrMapOvr>
  <mc:AlternateContent xmlns:mc="http://schemas.openxmlformats.org/markup-compatibility/2006">
    <mc:Choice xmlns:p14="http://schemas.microsoft.com/office/powerpoint/2010/main" Requires="p14">
      <p:transition spd="slow" p14:dur="2000" advTm="22601"/>
    </mc:Choice>
    <mc:Fallback>
      <p:transition spd="slow" advTm="22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E65C45E2-F918-4095-4D7B-D5245CD3E5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85763"/>
            <a:ext cx="10820400" cy="60864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1ABB25-596B-D4B0-0B17-2987FC990678}"/>
              </a:ext>
            </a:extLst>
          </p:cNvPr>
          <p:cNvSpPr>
            <a:spLocks noGrp="1"/>
          </p:cNvSpPr>
          <p:nvPr>
            <p:ph type="title"/>
          </p:nvPr>
        </p:nvSpPr>
        <p:spPr>
          <a:xfrm>
            <a:off x="5181600" y="2431490"/>
            <a:ext cx="3552497" cy="997510"/>
          </a:xfrm>
        </p:spPr>
        <p:txBody>
          <a:bodyPr>
            <a:normAutofit/>
          </a:bodyPr>
          <a:lstStyle/>
          <a:p>
            <a:r>
              <a:rPr lang="en-IN" sz="3600" b="1" dirty="0"/>
              <a:t>THANK YOU</a:t>
            </a:r>
          </a:p>
        </p:txBody>
      </p:sp>
      <p:pic>
        <p:nvPicPr>
          <p:cNvPr id="5" name="Audio 4">
            <a:hlinkClick r:id="" action="ppaction://media"/>
            <a:extLst>
              <a:ext uri="{FF2B5EF4-FFF2-40B4-BE49-F238E27FC236}">
                <a16:creationId xmlns:a16="http://schemas.microsoft.com/office/drawing/2014/main" id="{8600477E-37EB-7559-63B9-A32ACF2A029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3388" t="-33388" r="-33388" b="-3338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32346570"/>
      </p:ext>
    </p:extLst>
  </p:cSld>
  <p:clrMapOvr>
    <a:masterClrMapping/>
  </p:clrMapOvr>
  <mc:AlternateContent xmlns:mc="http://schemas.openxmlformats.org/markup-compatibility/2006">
    <mc:Choice xmlns:p14="http://schemas.microsoft.com/office/powerpoint/2010/main" Requires="p14">
      <p:transition spd="slow" p14:dur="2000" advTm="1983"/>
    </mc:Choice>
    <mc:Fallback>
      <p:transition spd="slow" advTm="1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D919C7AD-6277-DBF9-606B-6ACB55DE45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385763"/>
            <a:ext cx="10820400" cy="60864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55BBF97-B85E-7894-0CF4-E1063D234943}"/>
              </a:ext>
            </a:extLst>
          </p:cNvPr>
          <p:cNvSpPr>
            <a:spLocks noGrp="1"/>
          </p:cNvSpPr>
          <p:nvPr>
            <p:ph type="ctrTitle"/>
          </p:nvPr>
        </p:nvSpPr>
        <p:spPr>
          <a:xfrm>
            <a:off x="2897659" y="516555"/>
            <a:ext cx="6196391" cy="1012487"/>
          </a:xfrm>
        </p:spPr>
        <p:txBody>
          <a:bodyPr anchor="ctr">
            <a:normAutofit/>
          </a:bodyPr>
          <a:lstStyle/>
          <a:p>
            <a:pPr algn="l"/>
            <a:r>
              <a:rPr lang="en-US" sz="3600" dirty="0">
                <a:solidFill>
                  <a:schemeClr val="tx2"/>
                </a:solidFill>
                <a:latin typeface="+mn-lt"/>
                <a:ea typeface="+mn-ea"/>
                <a:cs typeface="+mn-cs"/>
              </a:rPr>
              <a:t>PROBLEM STATEMENT</a:t>
            </a:r>
            <a:endParaRPr lang="en-IN" sz="3600" dirty="0">
              <a:solidFill>
                <a:schemeClr val="tx2"/>
              </a:solidFill>
            </a:endParaRPr>
          </a:p>
        </p:txBody>
      </p:sp>
      <p:sp>
        <p:nvSpPr>
          <p:cNvPr id="5" name="Subtitle 4">
            <a:extLst>
              <a:ext uri="{FF2B5EF4-FFF2-40B4-BE49-F238E27FC236}">
                <a16:creationId xmlns:a16="http://schemas.microsoft.com/office/drawing/2014/main" id="{392CB2B3-F63E-6CD3-0606-B1C0A892E722}"/>
              </a:ext>
            </a:extLst>
          </p:cNvPr>
          <p:cNvSpPr>
            <a:spLocks noGrp="1"/>
          </p:cNvSpPr>
          <p:nvPr>
            <p:ph type="subTitle" idx="1"/>
          </p:nvPr>
        </p:nvSpPr>
        <p:spPr>
          <a:xfrm>
            <a:off x="2982208" y="1212980"/>
            <a:ext cx="8187540" cy="4266566"/>
          </a:xfrm>
        </p:spPr>
        <p:txBody>
          <a:bodyPr anchor="ctr">
            <a:normAutofit/>
          </a:bodyPr>
          <a:lstStyle/>
          <a:p>
            <a:pPr marL="342900" indent="-342900" algn="l">
              <a:buFont typeface="Arial" panose="020B0604020202020204" pitchFamily="34" charset="0"/>
              <a:buChar char="•"/>
            </a:pPr>
            <a:r>
              <a:rPr lang="en-US" b="0" i="0" dirty="0">
                <a:solidFill>
                  <a:schemeClr val="tx1">
                    <a:lumMod val="75000"/>
                    <a:lumOff val="25000"/>
                  </a:schemeClr>
                </a:solidFill>
                <a:effectLst/>
                <a:latin typeface="Söhne"/>
              </a:rPr>
              <a:t>Our  Sudden Cardiac Arrest data highlights a significant analysis and provides key insights into the early detection of cardiac </a:t>
            </a:r>
            <a:r>
              <a:rPr lang="en-US" dirty="0">
                <a:solidFill>
                  <a:schemeClr val="tx1">
                    <a:lumMod val="75000"/>
                    <a:lumOff val="25000"/>
                  </a:schemeClr>
                </a:solidFill>
                <a:latin typeface="Söhne"/>
              </a:rPr>
              <a:t>a</a:t>
            </a:r>
            <a:r>
              <a:rPr lang="en-US" b="0" i="0" dirty="0">
                <a:solidFill>
                  <a:schemeClr val="tx1">
                    <a:lumMod val="75000"/>
                    <a:lumOff val="25000"/>
                  </a:schemeClr>
                </a:solidFill>
                <a:effectLst/>
                <a:latin typeface="Söhne"/>
              </a:rPr>
              <a:t>rrest. </a:t>
            </a:r>
          </a:p>
          <a:p>
            <a:pPr marL="342900" indent="-342900" algn="l">
              <a:buFont typeface="Arial" panose="020B0604020202020204" pitchFamily="34" charset="0"/>
              <a:buChar char="•"/>
            </a:pPr>
            <a:r>
              <a:rPr lang="en-US" dirty="0">
                <a:solidFill>
                  <a:schemeClr val="tx1">
                    <a:lumMod val="75000"/>
                    <a:lumOff val="25000"/>
                  </a:schemeClr>
                </a:solidFill>
                <a:latin typeface="Söhne"/>
              </a:rPr>
              <a:t> The CEO should be interested in this issue as it focuses on tackling the challenge of early detection of cardiac arrest risk in individuals by analyzing past patient data from Heart-Well Wellness Center. The aim is to identify crucial risk indicators and patterns that could aid in preemptively pinpointing patients at increased risk. Our objective is to leverage this data analysis to improve patient care and outcomes. </a:t>
            </a:r>
            <a:endParaRPr lang="en-IN" dirty="0">
              <a:solidFill>
                <a:schemeClr val="tx1">
                  <a:lumMod val="75000"/>
                  <a:lumOff val="25000"/>
                </a:schemeClr>
              </a:solidFill>
              <a:latin typeface="Söhne"/>
            </a:endParaRPr>
          </a:p>
        </p:txBody>
      </p:sp>
      <p:pic>
        <p:nvPicPr>
          <p:cNvPr id="15" name="Audio 14">
            <a:hlinkClick r:id="" action="ppaction://media"/>
            <a:extLst>
              <a:ext uri="{FF2B5EF4-FFF2-40B4-BE49-F238E27FC236}">
                <a16:creationId xmlns:a16="http://schemas.microsoft.com/office/drawing/2014/main" id="{029EFA9E-D91A-24F4-5610-0E3279D489F4}"/>
              </a:ext>
            </a:extLst>
          </p:cNvPr>
          <p:cNvPicPr>
            <a:picLocks noChangeAspect="1"/>
          </p:cNvPicPr>
          <p:nvPr>
            <a:audioFile r:link="rId4"/>
            <p:extLst>
              <p:ext uri="{DAA4B4D4-6D71-4841-9C94-3DE7FCFB9230}">
                <p14:media xmlns:p14="http://schemas.microsoft.com/office/powerpoint/2010/main" r:embed="rId3"/>
              </p:ext>
            </p:extLst>
          </p:nvPr>
        </p:nvPicPr>
        <p:blipFill>
          <a:blip r:embed="rId7"/>
          <a:srcRect l="-33388" t="-33388" r="-33388" b="-33388"/>
          <a:stretch>
            <a:fillRect/>
          </a:stretch>
        </p:blipFill>
        <p:spPr>
          <a:xfrm>
            <a:off x="11163300" y="5829300"/>
            <a:ext cx="812800" cy="812800"/>
          </a:xfrm>
          <a:prstGeom prst="rect">
            <a:avLst/>
          </a:prstGeom>
        </p:spPr>
      </p:pic>
    </p:spTree>
    <p:custDataLst>
      <p:tags r:id="rId2"/>
    </p:custDataLst>
    <p:extLst>
      <p:ext uri="{BB962C8B-B14F-4D97-AF65-F5344CB8AC3E}">
        <p14:creationId xmlns:p14="http://schemas.microsoft.com/office/powerpoint/2010/main" val="3041345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1520"/>
    </mc:Choice>
    <mc:Fallback>
      <p:transition spd="slow" advTm="21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10" presetClass="entr" presetSubtype="0" fill="hold" grpId="0" nodeType="withEffect">
                                  <p:stCondLst>
                                    <p:cond delay="500"/>
                                  </p:stCondLst>
                                  <p:iterate>
                                    <p:tmPct val="10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700"/>
                                        <p:tgtEl>
                                          <p:spTgt spid="4"/>
                                        </p:tgtEl>
                                      </p:cBhvr>
                                    </p:animEffect>
                                  </p:childTnLst>
                                </p:cTn>
                              </p:par>
                              <p:par>
                                <p:cTn id="10" presetID="10" presetClass="entr" presetSubtype="0" fill="hold" grpId="0" nodeType="withEffect">
                                  <p:stCondLst>
                                    <p:cond delay="1000"/>
                                  </p:stCondLst>
                                  <p:iterate>
                                    <p:tmPct val="10000"/>
                                  </p:iterate>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700"/>
                                        <p:tgtEl>
                                          <p:spTgt spid="5">
                                            <p:txEl>
                                              <p:pRg st="0" end="0"/>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7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15"/>
                </p:tgtEl>
              </p:cMediaNode>
            </p:audio>
          </p:childTnLst>
        </p:cTn>
      </p:par>
    </p:tnLst>
    <p:bldLst>
      <p:bldP spid="4" grpId="0"/>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80137682-BAB8-338A-82DE-D54F12BF1B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131" y="395094"/>
            <a:ext cx="10820400" cy="6086475"/>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4">
            <a:extLst>
              <a:ext uri="{FF2B5EF4-FFF2-40B4-BE49-F238E27FC236}">
                <a16:creationId xmlns:a16="http://schemas.microsoft.com/office/drawing/2014/main" id="{392CB2B3-F63E-6CD3-0606-B1C0A892E722}"/>
              </a:ext>
            </a:extLst>
          </p:cNvPr>
          <p:cNvSpPr>
            <a:spLocks noGrp="1"/>
          </p:cNvSpPr>
          <p:nvPr>
            <p:ph type="subTitle" idx="1"/>
          </p:nvPr>
        </p:nvSpPr>
        <p:spPr>
          <a:xfrm>
            <a:off x="2554265" y="1617013"/>
            <a:ext cx="8400392" cy="4506783"/>
          </a:xfrm>
        </p:spPr>
        <p:txBody>
          <a:bodyPr vert="horz" lIns="91440" tIns="45720" rIns="91440" bIns="45720" rtlCol="0" anchor="ctr">
            <a:normAutofit/>
          </a:bodyPr>
          <a:lstStyle/>
          <a:p>
            <a:pPr marL="342900" indent="-342900" algn="l" fontAlgn="base">
              <a:buFont typeface="Arial" panose="020B0604020202020204" pitchFamily="34" charset="0"/>
              <a:buChar char="•"/>
            </a:pPr>
            <a:r>
              <a:rPr lang="en-US" dirty="0">
                <a:solidFill>
                  <a:schemeClr val="tx1">
                    <a:lumMod val="75000"/>
                    <a:lumOff val="25000"/>
                  </a:schemeClr>
                </a:solidFill>
                <a:latin typeface="Söhne"/>
              </a:rPr>
              <a:t>Conducted an initial Exploratory Data Analysis (EDA) to assess the analysis of data characteristics such as distribution, correlation, and missing values. </a:t>
            </a:r>
          </a:p>
          <a:p>
            <a:pPr marL="342900" indent="-342900" algn="l" fontAlgn="base">
              <a:buFont typeface="Arial" panose="020B0604020202020204" pitchFamily="34" charset="0"/>
              <a:buChar char="•"/>
            </a:pPr>
            <a:r>
              <a:rPr lang="en-US" dirty="0">
                <a:solidFill>
                  <a:schemeClr val="tx1">
                    <a:lumMod val="75000"/>
                    <a:lumOff val="25000"/>
                  </a:schemeClr>
                </a:solidFill>
                <a:latin typeface="Söhne"/>
              </a:rPr>
              <a:t>Used techniques like K-nearest neighbor and random forest classifier for model building. </a:t>
            </a:r>
          </a:p>
          <a:p>
            <a:pPr marL="342900" indent="-342900" algn="l" fontAlgn="base">
              <a:buFont typeface="Arial" panose="020B0604020202020204" pitchFamily="34" charset="0"/>
              <a:buChar char="•"/>
            </a:pPr>
            <a:r>
              <a:rPr lang="en-US" dirty="0">
                <a:solidFill>
                  <a:schemeClr val="tx1">
                    <a:lumMod val="75000"/>
                    <a:lumOff val="25000"/>
                  </a:schemeClr>
                </a:solidFill>
                <a:latin typeface="Söhne"/>
              </a:rPr>
              <a:t>Performed model evaluation and comparison using cross-validation performance metrics.</a:t>
            </a:r>
          </a:p>
          <a:p>
            <a:pPr marL="342900" indent="-228600" algn="l">
              <a:buFont typeface="Arial" panose="020B0604020202020204" pitchFamily="34" charset="0"/>
              <a:buChar char="•"/>
            </a:pPr>
            <a:endParaRPr lang="en-US" dirty="0"/>
          </a:p>
        </p:txBody>
      </p:sp>
      <p:sp>
        <p:nvSpPr>
          <p:cNvPr id="7" name="Title 3">
            <a:extLst>
              <a:ext uri="{FF2B5EF4-FFF2-40B4-BE49-F238E27FC236}">
                <a16:creationId xmlns:a16="http://schemas.microsoft.com/office/drawing/2014/main" id="{A5A96DCA-37BF-E0BD-5C62-90B8A08277F9}"/>
              </a:ext>
            </a:extLst>
          </p:cNvPr>
          <p:cNvSpPr txBox="1">
            <a:spLocks/>
          </p:cNvSpPr>
          <p:nvPr/>
        </p:nvSpPr>
        <p:spPr>
          <a:xfrm>
            <a:off x="2239347" y="455772"/>
            <a:ext cx="9736754" cy="8128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tx2"/>
                </a:solidFill>
                <a:latin typeface="+mn-lt"/>
                <a:ea typeface="+mn-ea"/>
                <a:cs typeface="+mn-cs"/>
              </a:rPr>
              <a:t>Data used and the analytic methodology employed </a:t>
            </a:r>
            <a:endParaRPr lang="en-IN" sz="3600" dirty="0">
              <a:solidFill>
                <a:schemeClr val="tx2"/>
              </a:solidFill>
              <a:latin typeface="+mn-lt"/>
              <a:ea typeface="+mn-ea"/>
              <a:cs typeface="+mn-cs"/>
            </a:endParaRPr>
          </a:p>
        </p:txBody>
      </p:sp>
      <p:pic>
        <p:nvPicPr>
          <p:cNvPr id="10" name="Audio 9">
            <a:hlinkClick r:id="" action="ppaction://media"/>
            <a:extLst>
              <a:ext uri="{FF2B5EF4-FFF2-40B4-BE49-F238E27FC236}">
                <a16:creationId xmlns:a16="http://schemas.microsoft.com/office/drawing/2014/main" id="{DBDA78EC-CCBD-D43B-CCE3-A9477C06068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33388" t="-33388" r="-33388" b="-3338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494340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9093"/>
    </mc:Choice>
    <mc:Fallback>
      <p:transition spd="slow" advTm="19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4F961D64-2A5B-D52D-15BD-42ED19FF9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465" y="296069"/>
            <a:ext cx="10820400" cy="6086475"/>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4">
            <a:extLst>
              <a:ext uri="{FF2B5EF4-FFF2-40B4-BE49-F238E27FC236}">
                <a16:creationId xmlns:a16="http://schemas.microsoft.com/office/drawing/2014/main" id="{392CB2B3-F63E-6CD3-0606-B1C0A892E722}"/>
              </a:ext>
            </a:extLst>
          </p:cNvPr>
          <p:cNvSpPr>
            <a:spLocks noGrp="1"/>
          </p:cNvSpPr>
          <p:nvPr>
            <p:ph type="subTitle" idx="1"/>
          </p:nvPr>
        </p:nvSpPr>
        <p:spPr>
          <a:xfrm>
            <a:off x="2974431" y="1534510"/>
            <a:ext cx="8061434" cy="3899337"/>
          </a:xfrm>
        </p:spPr>
        <p:txBody>
          <a:bodyPr>
            <a:normAutofit/>
          </a:bodyPr>
          <a:lstStyle/>
          <a:p>
            <a:pPr marL="342900" indent="-342900" algn="l" fontAlgn="base">
              <a:buFont typeface="Arial" panose="020B0604020202020204" pitchFamily="34" charset="0"/>
              <a:buChar char="•"/>
            </a:pPr>
            <a:r>
              <a:rPr lang="en-US" dirty="0">
                <a:solidFill>
                  <a:schemeClr val="tx1">
                    <a:lumMod val="75000"/>
                    <a:lumOff val="25000"/>
                  </a:schemeClr>
                </a:solidFill>
                <a:latin typeface="Söhne"/>
              </a:rPr>
              <a:t>Our findings provided a detailed look at summary statistics, showcasing key metrics like average age, blood pressure, cholesterol levels, and their distributions within the dataset.</a:t>
            </a:r>
            <a:r>
              <a:rPr lang="en-US" b="0" i="0" dirty="0">
                <a:solidFill>
                  <a:schemeClr val="tx1">
                    <a:lumMod val="75000"/>
                    <a:lumOff val="25000"/>
                  </a:schemeClr>
                </a:solidFill>
                <a:effectLst/>
                <a:latin typeface="Söhne"/>
              </a:rPr>
              <a:t> </a:t>
            </a:r>
          </a:p>
          <a:p>
            <a:pPr marL="342900" indent="-342900" algn="l" fontAlgn="base">
              <a:buFont typeface="Arial" panose="020B0604020202020204" pitchFamily="34" charset="0"/>
              <a:buChar char="•"/>
            </a:pPr>
            <a:r>
              <a:rPr lang="en-US" dirty="0">
                <a:solidFill>
                  <a:schemeClr val="tx1">
                    <a:lumMod val="75000"/>
                    <a:lumOff val="25000"/>
                  </a:schemeClr>
                </a:solidFill>
                <a:latin typeface="Söhne"/>
              </a:rPr>
              <a:t>Found that there are no null values in these columns and opted to include outliers in our analysis.</a:t>
            </a:r>
          </a:p>
          <a:p>
            <a:pPr marL="342900" indent="-342900" algn="l" fontAlgn="base">
              <a:buFont typeface="Arial" panose="020B0604020202020204" pitchFamily="34" charset="0"/>
              <a:buChar char="•"/>
            </a:pPr>
            <a:r>
              <a:rPr lang="en-US" dirty="0">
                <a:solidFill>
                  <a:schemeClr val="tx1">
                    <a:lumMod val="75000"/>
                    <a:lumOff val="25000"/>
                  </a:schemeClr>
                </a:solidFill>
                <a:latin typeface="Söhne"/>
              </a:rPr>
              <a:t>These methodologies and findings provided valuable insights into the risk factors and predictive indicators for cardiac arrest, contributing to better patient risk assessment and healthcare strategies.</a:t>
            </a:r>
          </a:p>
        </p:txBody>
      </p:sp>
      <p:sp>
        <p:nvSpPr>
          <p:cNvPr id="6" name="Title 3">
            <a:extLst>
              <a:ext uri="{FF2B5EF4-FFF2-40B4-BE49-F238E27FC236}">
                <a16:creationId xmlns:a16="http://schemas.microsoft.com/office/drawing/2014/main" id="{78F8DECB-44D3-8E28-F82A-6FBB27EABB7F}"/>
              </a:ext>
            </a:extLst>
          </p:cNvPr>
          <p:cNvSpPr txBox="1">
            <a:spLocks/>
          </p:cNvSpPr>
          <p:nvPr/>
        </p:nvSpPr>
        <p:spPr>
          <a:xfrm>
            <a:off x="2248678" y="475456"/>
            <a:ext cx="10119372" cy="79311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tx2"/>
                </a:solidFill>
                <a:latin typeface="+mn-lt"/>
                <a:ea typeface="+mn-ea"/>
                <a:cs typeface="+mn-cs"/>
              </a:rPr>
              <a:t>     Data Findings and analysis</a:t>
            </a:r>
            <a:endParaRPr lang="en-IN" sz="3600" dirty="0">
              <a:solidFill>
                <a:schemeClr val="tx2"/>
              </a:solidFill>
              <a:latin typeface="+mn-lt"/>
              <a:ea typeface="+mn-ea"/>
              <a:cs typeface="+mn-cs"/>
            </a:endParaRPr>
          </a:p>
        </p:txBody>
      </p:sp>
      <p:pic>
        <p:nvPicPr>
          <p:cNvPr id="9" name="Audio 8">
            <a:hlinkClick r:id="" action="ppaction://media"/>
            <a:extLst>
              <a:ext uri="{FF2B5EF4-FFF2-40B4-BE49-F238E27FC236}">
                <a16:creationId xmlns:a16="http://schemas.microsoft.com/office/drawing/2014/main" id="{BE93266F-758F-0CF3-7C13-1139F26D11F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3388" t="-33388" r="-33388" b="-3338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74353603"/>
      </p:ext>
    </p:extLst>
  </p:cSld>
  <p:clrMapOvr>
    <a:masterClrMapping/>
  </p:clrMapOvr>
  <mc:AlternateContent xmlns:mc="http://schemas.openxmlformats.org/markup-compatibility/2006">
    <mc:Choice xmlns:p14="http://schemas.microsoft.com/office/powerpoint/2010/main" Requires="p14">
      <p:transition spd="slow" p14:dur="2000" advTm="14084"/>
    </mc:Choice>
    <mc:Fallback>
      <p:transition spd="slow" advTm="14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4F961D64-2A5B-D52D-15BD-42ED19FF9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131" y="385763"/>
            <a:ext cx="10820400" cy="6086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78F8DECB-44D3-8E28-F82A-6FBB27EABB7F}"/>
              </a:ext>
            </a:extLst>
          </p:cNvPr>
          <p:cNvSpPr txBox="1">
            <a:spLocks/>
          </p:cNvSpPr>
          <p:nvPr/>
        </p:nvSpPr>
        <p:spPr>
          <a:xfrm>
            <a:off x="2300013" y="91682"/>
            <a:ext cx="10665372" cy="97250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600" dirty="0">
                <a:latin typeface="+mn-lt"/>
                <a:ea typeface="+mn-ea"/>
                <a:cs typeface="+mn-cs"/>
              </a:rPr>
              <a:t>FINDINGS</a:t>
            </a:r>
          </a:p>
        </p:txBody>
      </p:sp>
      <p:pic>
        <p:nvPicPr>
          <p:cNvPr id="14" name="Audio 13">
            <a:hlinkClick r:id="" action="ppaction://media"/>
            <a:extLst>
              <a:ext uri="{FF2B5EF4-FFF2-40B4-BE49-F238E27FC236}">
                <a16:creationId xmlns:a16="http://schemas.microsoft.com/office/drawing/2014/main" id="{9181AEE8-307E-274F-9F4B-3D6588EDCA2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3388" t="-33388" r="-33388" b="-33388"/>
          <a:stretch>
            <a:fillRect/>
          </a:stretch>
        </p:blipFill>
        <p:spPr>
          <a:xfrm>
            <a:off x="11163300" y="5829300"/>
            <a:ext cx="812800" cy="812800"/>
          </a:xfrm>
          <a:prstGeom prst="rect">
            <a:avLst/>
          </a:prstGeom>
        </p:spPr>
      </p:pic>
      <p:pic>
        <p:nvPicPr>
          <p:cNvPr id="4" name="Picture 3">
            <a:extLst>
              <a:ext uri="{FF2B5EF4-FFF2-40B4-BE49-F238E27FC236}">
                <a16:creationId xmlns:a16="http://schemas.microsoft.com/office/drawing/2014/main" id="{7F52E877-D10D-09F8-71A6-C8F8CA903238}"/>
              </a:ext>
            </a:extLst>
          </p:cNvPr>
          <p:cNvPicPr>
            <a:picLocks noChangeAspect="1"/>
          </p:cNvPicPr>
          <p:nvPr/>
        </p:nvPicPr>
        <p:blipFill>
          <a:blip r:embed="rId6"/>
          <a:stretch>
            <a:fillRect/>
          </a:stretch>
        </p:blipFill>
        <p:spPr>
          <a:xfrm>
            <a:off x="2369975" y="1154106"/>
            <a:ext cx="6657513" cy="4647984"/>
          </a:xfrm>
          <a:prstGeom prst="rect">
            <a:avLst/>
          </a:prstGeom>
        </p:spPr>
      </p:pic>
      <p:sp>
        <p:nvSpPr>
          <p:cNvPr id="7" name="TextBox 6">
            <a:extLst>
              <a:ext uri="{FF2B5EF4-FFF2-40B4-BE49-F238E27FC236}">
                <a16:creationId xmlns:a16="http://schemas.microsoft.com/office/drawing/2014/main" id="{4A0ED75F-AE66-19FA-21B4-24E81FB76D96}"/>
              </a:ext>
            </a:extLst>
          </p:cNvPr>
          <p:cNvSpPr txBox="1"/>
          <p:nvPr/>
        </p:nvSpPr>
        <p:spPr>
          <a:xfrm>
            <a:off x="9290950" y="1154106"/>
            <a:ext cx="2224581" cy="3693319"/>
          </a:xfrm>
          <a:prstGeom prst="rect">
            <a:avLst/>
          </a:prstGeom>
          <a:noFill/>
        </p:spPr>
        <p:txBody>
          <a:bodyPr wrap="square">
            <a:spAutoFit/>
          </a:bodyPr>
          <a:lstStyle/>
          <a:p>
            <a:r>
              <a:rPr lang="en-US" i="0" dirty="0">
                <a:solidFill>
                  <a:schemeClr val="tx1">
                    <a:lumMod val="85000"/>
                    <a:lumOff val="15000"/>
                  </a:schemeClr>
                </a:solidFill>
                <a:effectLst/>
                <a:latin typeface="Söhne"/>
              </a:rPr>
              <a:t>The plot illustrates the degree of correlation among various variables. Specifically, it points us to focus more closely on Age, Heart rate, and Cholesterol, as these are the variables of particular interest in understanding their relationships.</a:t>
            </a:r>
            <a:r>
              <a:rPr lang="en-US" dirty="0">
                <a:solidFill>
                  <a:schemeClr val="tx1">
                    <a:lumMod val="85000"/>
                    <a:lumOff val="15000"/>
                  </a:schemeClr>
                </a:solidFill>
                <a:latin typeface="Söhne"/>
              </a:rPr>
              <a:t> </a:t>
            </a:r>
            <a:endParaRPr lang="en-IN" dirty="0">
              <a:solidFill>
                <a:schemeClr val="tx1">
                  <a:lumMod val="85000"/>
                  <a:lumOff val="15000"/>
                </a:schemeClr>
              </a:solidFill>
            </a:endParaRPr>
          </a:p>
        </p:txBody>
      </p:sp>
    </p:spTree>
    <p:extLst>
      <p:ext uri="{BB962C8B-B14F-4D97-AF65-F5344CB8AC3E}">
        <p14:creationId xmlns:p14="http://schemas.microsoft.com/office/powerpoint/2010/main" val="303573847"/>
      </p:ext>
    </p:extLst>
  </p:cSld>
  <p:clrMapOvr>
    <a:masterClrMapping/>
  </p:clrMapOvr>
  <mc:AlternateContent xmlns:mc="http://schemas.openxmlformats.org/markup-compatibility/2006">
    <mc:Choice xmlns:p14="http://schemas.microsoft.com/office/powerpoint/2010/main" Requires="p14">
      <p:transition spd="slow" p14:dur="2000" advTm="9410"/>
    </mc:Choice>
    <mc:Fallback>
      <p:transition spd="slow" advTm="9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4F961D64-2A5B-D52D-15BD-42ED19FF9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85763"/>
            <a:ext cx="10820400" cy="6086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78F8DECB-44D3-8E28-F82A-6FBB27EABB7F}"/>
              </a:ext>
            </a:extLst>
          </p:cNvPr>
          <p:cNvSpPr txBox="1">
            <a:spLocks/>
          </p:cNvSpPr>
          <p:nvPr/>
        </p:nvSpPr>
        <p:spPr>
          <a:xfrm>
            <a:off x="2300013" y="91682"/>
            <a:ext cx="10665372" cy="97250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600" dirty="0">
                <a:latin typeface="+mn-lt"/>
                <a:ea typeface="+mn-ea"/>
                <a:cs typeface="+mn-cs"/>
              </a:rPr>
              <a:t>FINDINGS</a:t>
            </a:r>
          </a:p>
        </p:txBody>
      </p:sp>
      <p:pic>
        <p:nvPicPr>
          <p:cNvPr id="14" name="Audio 13">
            <a:hlinkClick r:id="" action="ppaction://media"/>
            <a:extLst>
              <a:ext uri="{FF2B5EF4-FFF2-40B4-BE49-F238E27FC236}">
                <a16:creationId xmlns:a16="http://schemas.microsoft.com/office/drawing/2014/main" id="{0121FD46-26EF-60D6-007E-056F29B35D5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3388" t="-33388" r="-33388" b="-33388"/>
          <a:stretch>
            <a:fillRect/>
          </a:stretch>
        </p:blipFill>
        <p:spPr>
          <a:xfrm>
            <a:off x="11163300" y="5829300"/>
            <a:ext cx="812800" cy="812800"/>
          </a:xfrm>
          <a:prstGeom prst="rect">
            <a:avLst/>
          </a:prstGeom>
        </p:spPr>
      </p:pic>
      <p:pic>
        <p:nvPicPr>
          <p:cNvPr id="4" name="Picture 3">
            <a:extLst>
              <a:ext uri="{FF2B5EF4-FFF2-40B4-BE49-F238E27FC236}">
                <a16:creationId xmlns:a16="http://schemas.microsoft.com/office/drawing/2014/main" id="{9EB5A9BC-0259-09A0-250D-66175DE36BEA}"/>
              </a:ext>
            </a:extLst>
          </p:cNvPr>
          <p:cNvPicPr>
            <a:picLocks noChangeAspect="1"/>
          </p:cNvPicPr>
          <p:nvPr/>
        </p:nvPicPr>
        <p:blipFill>
          <a:blip r:embed="rId6"/>
          <a:stretch>
            <a:fillRect/>
          </a:stretch>
        </p:blipFill>
        <p:spPr>
          <a:xfrm>
            <a:off x="2206788" y="1264194"/>
            <a:ext cx="5899011" cy="4565106"/>
          </a:xfrm>
          <a:prstGeom prst="rect">
            <a:avLst/>
          </a:prstGeom>
        </p:spPr>
      </p:pic>
      <p:sp>
        <p:nvSpPr>
          <p:cNvPr id="7" name="TextBox 6">
            <a:extLst>
              <a:ext uri="{FF2B5EF4-FFF2-40B4-BE49-F238E27FC236}">
                <a16:creationId xmlns:a16="http://schemas.microsoft.com/office/drawing/2014/main" id="{AE588B05-BDCF-C9B4-0EC1-CA8D348F949C}"/>
              </a:ext>
            </a:extLst>
          </p:cNvPr>
          <p:cNvSpPr txBox="1"/>
          <p:nvPr/>
        </p:nvSpPr>
        <p:spPr>
          <a:xfrm>
            <a:off x="8080309" y="1749690"/>
            <a:ext cx="3895791" cy="1477328"/>
          </a:xfrm>
          <a:prstGeom prst="rect">
            <a:avLst/>
          </a:prstGeom>
          <a:noFill/>
        </p:spPr>
        <p:txBody>
          <a:bodyPr wrap="square">
            <a:spAutoFit/>
          </a:bodyPr>
          <a:lstStyle/>
          <a:p>
            <a:r>
              <a:rPr lang="en-US" b="0" i="0" dirty="0">
                <a:solidFill>
                  <a:schemeClr val="tx1">
                    <a:lumMod val="75000"/>
                    <a:lumOff val="25000"/>
                  </a:schemeClr>
                </a:solidFill>
                <a:effectLst/>
                <a:latin typeface="Söhne"/>
              </a:rPr>
              <a:t>The distribution analysis of Age about Sudden Cardiac Arrest (SCA) reveals that the likelihood of SCA is higher in older patients, particularly those aged from their mid-50s to late-70s.</a:t>
            </a:r>
            <a:endParaRPr lang="en-IN" dirty="0">
              <a:solidFill>
                <a:schemeClr val="tx1">
                  <a:lumMod val="75000"/>
                  <a:lumOff val="25000"/>
                </a:schemeClr>
              </a:solidFill>
            </a:endParaRPr>
          </a:p>
        </p:txBody>
      </p:sp>
    </p:spTree>
    <p:extLst>
      <p:ext uri="{BB962C8B-B14F-4D97-AF65-F5344CB8AC3E}">
        <p14:creationId xmlns:p14="http://schemas.microsoft.com/office/powerpoint/2010/main" val="837398144"/>
      </p:ext>
    </p:extLst>
  </p:cSld>
  <p:clrMapOvr>
    <a:masterClrMapping/>
  </p:clrMapOvr>
  <mc:AlternateContent xmlns:mc="http://schemas.openxmlformats.org/markup-compatibility/2006">
    <mc:Choice xmlns:p14="http://schemas.microsoft.com/office/powerpoint/2010/main" Requires="p14">
      <p:transition spd="slow" p14:dur="2000" advTm="8705"/>
    </mc:Choice>
    <mc:Fallback>
      <p:transition spd="slow" advTm="8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4F961D64-2A5B-D52D-15BD-42ED19FF9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20449"/>
            <a:ext cx="10820400" cy="6086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78F8DECB-44D3-8E28-F82A-6FBB27EABB7F}"/>
              </a:ext>
            </a:extLst>
          </p:cNvPr>
          <p:cNvSpPr txBox="1">
            <a:spLocks/>
          </p:cNvSpPr>
          <p:nvPr/>
        </p:nvSpPr>
        <p:spPr>
          <a:xfrm>
            <a:off x="2300013" y="91682"/>
            <a:ext cx="10665372" cy="97250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600" dirty="0">
                <a:latin typeface="+mn-lt"/>
                <a:ea typeface="+mn-ea"/>
                <a:cs typeface="+mn-cs"/>
              </a:rPr>
              <a:t>FINDINGS</a:t>
            </a:r>
          </a:p>
        </p:txBody>
      </p:sp>
      <p:pic>
        <p:nvPicPr>
          <p:cNvPr id="14" name="Audio 13">
            <a:hlinkClick r:id="" action="ppaction://media"/>
            <a:extLst>
              <a:ext uri="{FF2B5EF4-FFF2-40B4-BE49-F238E27FC236}">
                <a16:creationId xmlns:a16="http://schemas.microsoft.com/office/drawing/2014/main" id="{5092E5AA-D64A-88AF-E972-EC71279C373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3388" t="-33388" r="-33388" b="-33388"/>
          <a:stretch>
            <a:fillRect/>
          </a:stretch>
        </p:blipFill>
        <p:spPr>
          <a:xfrm>
            <a:off x="11163300" y="5829300"/>
            <a:ext cx="812800" cy="812800"/>
          </a:xfrm>
          <a:prstGeom prst="rect">
            <a:avLst/>
          </a:prstGeom>
        </p:spPr>
      </p:pic>
      <p:pic>
        <p:nvPicPr>
          <p:cNvPr id="4" name="Picture 3">
            <a:extLst>
              <a:ext uri="{FF2B5EF4-FFF2-40B4-BE49-F238E27FC236}">
                <a16:creationId xmlns:a16="http://schemas.microsoft.com/office/drawing/2014/main" id="{9E3A94F1-6709-265D-615C-F9104D5357D5}"/>
              </a:ext>
            </a:extLst>
          </p:cNvPr>
          <p:cNvPicPr>
            <a:picLocks noChangeAspect="1"/>
          </p:cNvPicPr>
          <p:nvPr/>
        </p:nvPicPr>
        <p:blipFill>
          <a:blip r:embed="rId6"/>
          <a:stretch>
            <a:fillRect/>
          </a:stretch>
        </p:blipFill>
        <p:spPr>
          <a:xfrm>
            <a:off x="2278485" y="1381543"/>
            <a:ext cx="5345248" cy="4160841"/>
          </a:xfrm>
          <a:prstGeom prst="rect">
            <a:avLst/>
          </a:prstGeom>
        </p:spPr>
      </p:pic>
      <p:sp>
        <p:nvSpPr>
          <p:cNvPr id="7" name="TextBox 6">
            <a:extLst>
              <a:ext uri="{FF2B5EF4-FFF2-40B4-BE49-F238E27FC236}">
                <a16:creationId xmlns:a16="http://schemas.microsoft.com/office/drawing/2014/main" id="{54394F19-0F62-F8C9-B1E4-E1ADCDF2AD7C}"/>
              </a:ext>
            </a:extLst>
          </p:cNvPr>
          <p:cNvSpPr txBox="1"/>
          <p:nvPr/>
        </p:nvSpPr>
        <p:spPr>
          <a:xfrm>
            <a:off x="8378889" y="1930395"/>
            <a:ext cx="2696548" cy="2862322"/>
          </a:xfrm>
          <a:prstGeom prst="rect">
            <a:avLst/>
          </a:prstGeom>
          <a:noFill/>
        </p:spPr>
        <p:txBody>
          <a:bodyPr wrap="square">
            <a:spAutoFit/>
          </a:bodyPr>
          <a:lstStyle/>
          <a:p>
            <a:r>
              <a:rPr lang="en-US" b="0" i="0" dirty="0">
                <a:solidFill>
                  <a:schemeClr val="tx1">
                    <a:lumMod val="85000"/>
                    <a:lumOff val="15000"/>
                  </a:schemeClr>
                </a:solidFill>
                <a:effectLst/>
                <a:latin typeface="Söhne"/>
              </a:rPr>
              <a:t>The plot suggests that men are at a higher risk of experiencing sudden cardiac arrest compared to women, with the incidence in men significantly exceeding that in women, where the numbers are notably smaller, less than 100.</a:t>
            </a:r>
            <a:endParaRPr lang="en-IN" dirty="0">
              <a:solidFill>
                <a:schemeClr val="tx1">
                  <a:lumMod val="85000"/>
                  <a:lumOff val="15000"/>
                </a:schemeClr>
              </a:solidFill>
            </a:endParaRPr>
          </a:p>
        </p:txBody>
      </p:sp>
    </p:spTree>
    <p:extLst>
      <p:ext uri="{BB962C8B-B14F-4D97-AF65-F5344CB8AC3E}">
        <p14:creationId xmlns:p14="http://schemas.microsoft.com/office/powerpoint/2010/main" val="2709870864"/>
      </p:ext>
    </p:extLst>
  </p:cSld>
  <p:clrMapOvr>
    <a:masterClrMapping/>
  </p:clrMapOvr>
  <mc:AlternateContent xmlns:mc="http://schemas.openxmlformats.org/markup-compatibility/2006">
    <mc:Choice xmlns:p14="http://schemas.microsoft.com/office/powerpoint/2010/main" Requires="p14">
      <p:transition spd="slow" p14:dur="2000" advTm="9614"/>
    </mc:Choice>
    <mc:Fallback>
      <p:transition spd="slow" advTm="9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a:extLst>
              <a:ext uri="{FF2B5EF4-FFF2-40B4-BE49-F238E27FC236}">
                <a16:creationId xmlns:a16="http://schemas.microsoft.com/office/drawing/2014/main" id="{E89E3D5A-D78A-0B79-F429-8E68A85604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8342"/>
            <a:ext cx="10820400" cy="60864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8D1EA7C-6D29-523F-557C-4F2EC3901F40}"/>
              </a:ext>
            </a:extLst>
          </p:cNvPr>
          <p:cNvSpPr txBox="1"/>
          <p:nvPr/>
        </p:nvSpPr>
        <p:spPr>
          <a:xfrm>
            <a:off x="1735492" y="513183"/>
            <a:ext cx="6951307" cy="646331"/>
          </a:xfrm>
          <a:prstGeom prst="rect">
            <a:avLst/>
          </a:prstGeom>
          <a:noFill/>
        </p:spPr>
        <p:txBody>
          <a:bodyPr wrap="square" rtlCol="0">
            <a:spAutoFit/>
          </a:bodyPr>
          <a:lstStyle/>
          <a:p>
            <a:r>
              <a:rPr lang="en-IN" sz="3600" dirty="0"/>
              <a:t>FINDINGS</a:t>
            </a:r>
          </a:p>
        </p:txBody>
      </p:sp>
      <p:pic>
        <p:nvPicPr>
          <p:cNvPr id="12" name="Picture 11">
            <a:extLst>
              <a:ext uri="{FF2B5EF4-FFF2-40B4-BE49-F238E27FC236}">
                <a16:creationId xmlns:a16="http://schemas.microsoft.com/office/drawing/2014/main" id="{A0DDF8F8-3C80-35EA-EC0F-5C85805AAB2E}"/>
              </a:ext>
            </a:extLst>
          </p:cNvPr>
          <p:cNvPicPr>
            <a:picLocks noChangeAspect="1"/>
          </p:cNvPicPr>
          <p:nvPr/>
        </p:nvPicPr>
        <p:blipFill>
          <a:blip r:embed="rId5"/>
          <a:stretch>
            <a:fillRect/>
          </a:stretch>
        </p:blipFill>
        <p:spPr>
          <a:xfrm>
            <a:off x="1424474" y="1345139"/>
            <a:ext cx="5732106" cy="4430509"/>
          </a:xfrm>
          <a:prstGeom prst="rect">
            <a:avLst/>
          </a:prstGeom>
        </p:spPr>
      </p:pic>
      <p:sp>
        <p:nvSpPr>
          <p:cNvPr id="14" name="TextBox 13">
            <a:extLst>
              <a:ext uri="{FF2B5EF4-FFF2-40B4-BE49-F238E27FC236}">
                <a16:creationId xmlns:a16="http://schemas.microsoft.com/office/drawing/2014/main" id="{EB872347-DDEE-7C6B-7FAD-7B85E02F5F40}"/>
              </a:ext>
            </a:extLst>
          </p:cNvPr>
          <p:cNvSpPr txBox="1"/>
          <p:nvPr/>
        </p:nvSpPr>
        <p:spPr>
          <a:xfrm>
            <a:off x="7380514" y="1775334"/>
            <a:ext cx="2976465" cy="2308324"/>
          </a:xfrm>
          <a:prstGeom prst="rect">
            <a:avLst/>
          </a:prstGeom>
          <a:noFill/>
        </p:spPr>
        <p:txBody>
          <a:bodyPr wrap="square">
            <a:spAutoFit/>
          </a:bodyPr>
          <a:lstStyle/>
          <a:p>
            <a:r>
              <a:rPr lang="en-US" b="0" i="0" dirty="0">
                <a:solidFill>
                  <a:schemeClr val="tx1">
                    <a:lumMod val="85000"/>
                    <a:lumOff val="15000"/>
                  </a:schemeClr>
                </a:solidFill>
                <a:effectLst/>
                <a:latin typeface="Söhne"/>
              </a:rPr>
              <a:t>The analysis of cholesterol levels in patients with Sudden Cardiac Arrest (SCA) indicates that both the Interquartile Range (IQR) and the total range of cholesterol levels in these patients span from 0 to 400.</a:t>
            </a:r>
            <a:endParaRPr lang="en-IN" dirty="0">
              <a:solidFill>
                <a:schemeClr val="tx1">
                  <a:lumMod val="85000"/>
                  <a:lumOff val="15000"/>
                </a:schemeClr>
              </a:solidFill>
            </a:endParaRPr>
          </a:p>
        </p:txBody>
      </p:sp>
      <p:pic>
        <p:nvPicPr>
          <p:cNvPr id="20" name="Audio 19">
            <a:hlinkClick r:id="" action="ppaction://media"/>
            <a:extLst>
              <a:ext uri="{FF2B5EF4-FFF2-40B4-BE49-F238E27FC236}">
                <a16:creationId xmlns:a16="http://schemas.microsoft.com/office/drawing/2014/main" id="{25938459-7E68-AD3A-03A6-153EB1BC2A5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27690594"/>
      </p:ext>
    </p:extLst>
  </p:cSld>
  <p:clrMapOvr>
    <a:masterClrMapping/>
  </p:clrMapOvr>
  <mc:AlternateContent xmlns:mc="http://schemas.openxmlformats.org/markup-compatibility/2006">
    <mc:Choice xmlns:p14="http://schemas.microsoft.com/office/powerpoint/2010/main" Requires="p14">
      <p:transition spd="slow" p14:dur="2000" advTm="12114"/>
    </mc:Choice>
    <mc:Fallback>
      <p:transition spd="slow" advTm="12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DC3D75-5620-9F80-B13A-C1DE3D1C34A2}"/>
              </a:ext>
            </a:extLst>
          </p:cNvPr>
          <p:cNvPicPr>
            <a:picLocks noChangeAspect="1"/>
          </p:cNvPicPr>
          <p:nvPr/>
        </p:nvPicPr>
        <p:blipFill>
          <a:blip r:embed="rId4"/>
          <a:stretch>
            <a:fillRect/>
          </a:stretch>
        </p:blipFill>
        <p:spPr>
          <a:xfrm>
            <a:off x="685331" y="383784"/>
            <a:ext cx="10821338" cy="6090432"/>
          </a:xfrm>
          <a:prstGeom prst="rect">
            <a:avLst/>
          </a:prstGeom>
        </p:spPr>
      </p:pic>
      <p:sp>
        <p:nvSpPr>
          <p:cNvPr id="3" name="TextBox 2">
            <a:extLst>
              <a:ext uri="{FF2B5EF4-FFF2-40B4-BE49-F238E27FC236}">
                <a16:creationId xmlns:a16="http://schemas.microsoft.com/office/drawing/2014/main" id="{8D7F2FB3-7569-2CDF-1BED-EDE841309BA2}"/>
              </a:ext>
            </a:extLst>
          </p:cNvPr>
          <p:cNvSpPr txBox="1"/>
          <p:nvPr/>
        </p:nvSpPr>
        <p:spPr>
          <a:xfrm>
            <a:off x="2369976" y="727787"/>
            <a:ext cx="4497355" cy="646331"/>
          </a:xfrm>
          <a:prstGeom prst="rect">
            <a:avLst/>
          </a:prstGeom>
          <a:noFill/>
        </p:spPr>
        <p:txBody>
          <a:bodyPr wrap="square" rtlCol="0">
            <a:spAutoFit/>
          </a:bodyPr>
          <a:lstStyle/>
          <a:p>
            <a:r>
              <a:rPr lang="en-IN" sz="3600" dirty="0"/>
              <a:t>FINDINGS</a:t>
            </a:r>
          </a:p>
        </p:txBody>
      </p:sp>
      <p:pic>
        <p:nvPicPr>
          <p:cNvPr id="5" name="Picture 4">
            <a:extLst>
              <a:ext uri="{FF2B5EF4-FFF2-40B4-BE49-F238E27FC236}">
                <a16:creationId xmlns:a16="http://schemas.microsoft.com/office/drawing/2014/main" id="{07441321-3167-0803-850D-69913A8843AA}"/>
              </a:ext>
            </a:extLst>
          </p:cNvPr>
          <p:cNvPicPr>
            <a:picLocks noChangeAspect="1"/>
          </p:cNvPicPr>
          <p:nvPr/>
        </p:nvPicPr>
        <p:blipFill>
          <a:blip r:embed="rId5"/>
          <a:stretch>
            <a:fillRect/>
          </a:stretch>
        </p:blipFill>
        <p:spPr>
          <a:xfrm>
            <a:off x="2155372" y="1374118"/>
            <a:ext cx="5575176" cy="4206605"/>
          </a:xfrm>
          <a:prstGeom prst="rect">
            <a:avLst/>
          </a:prstGeom>
        </p:spPr>
      </p:pic>
      <p:sp>
        <p:nvSpPr>
          <p:cNvPr id="7" name="TextBox 6">
            <a:extLst>
              <a:ext uri="{FF2B5EF4-FFF2-40B4-BE49-F238E27FC236}">
                <a16:creationId xmlns:a16="http://schemas.microsoft.com/office/drawing/2014/main" id="{CC23FAB8-AC03-3A66-BE84-C336E3495553}"/>
              </a:ext>
            </a:extLst>
          </p:cNvPr>
          <p:cNvSpPr txBox="1"/>
          <p:nvPr/>
        </p:nvSpPr>
        <p:spPr>
          <a:xfrm>
            <a:off x="7800390" y="1718121"/>
            <a:ext cx="3818553" cy="1477328"/>
          </a:xfrm>
          <a:prstGeom prst="rect">
            <a:avLst/>
          </a:prstGeom>
          <a:noFill/>
        </p:spPr>
        <p:txBody>
          <a:bodyPr wrap="square">
            <a:spAutoFit/>
          </a:bodyPr>
          <a:lstStyle/>
          <a:p>
            <a:r>
              <a:rPr lang="en-US" b="0" i="0" dirty="0">
                <a:solidFill>
                  <a:schemeClr val="tx1">
                    <a:lumMod val="75000"/>
                    <a:lumOff val="25000"/>
                  </a:schemeClr>
                </a:solidFill>
                <a:effectLst/>
                <a:latin typeface="Söhne"/>
              </a:rPr>
              <a:t>The boxplot presented visualizes the relationship between blood pressure and the occurrence of Sudden Cardiac Arrest (SCA), comparing patients with SCA against those without it.</a:t>
            </a:r>
            <a:endParaRPr lang="en-IN" dirty="0">
              <a:solidFill>
                <a:schemeClr val="tx1">
                  <a:lumMod val="75000"/>
                  <a:lumOff val="25000"/>
                </a:schemeClr>
              </a:solidFill>
            </a:endParaRPr>
          </a:p>
        </p:txBody>
      </p:sp>
      <p:pic>
        <p:nvPicPr>
          <p:cNvPr id="13" name="Audio 12">
            <a:hlinkClick r:id="" action="ppaction://media"/>
            <a:extLst>
              <a:ext uri="{FF2B5EF4-FFF2-40B4-BE49-F238E27FC236}">
                <a16:creationId xmlns:a16="http://schemas.microsoft.com/office/drawing/2014/main" id="{2368134C-100F-7E66-0FC0-1C0D5BA381E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70975972"/>
      </p:ext>
    </p:extLst>
  </p:cSld>
  <p:clrMapOvr>
    <a:masterClrMapping/>
  </p:clrMapOvr>
  <mc:AlternateContent xmlns:mc="http://schemas.openxmlformats.org/markup-compatibility/2006">
    <mc:Choice xmlns:p14="http://schemas.microsoft.com/office/powerpoint/2010/main" Requires="p14">
      <p:transition spd="slow" p14:dur="2000" advTm="8083"/>
    </mc:Choice>
    <mc:Fallback>
      <p:transition spd="slow" advTm="8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343</TotalTime>
  <Words>715</Words>
  <Application>Microsoft Office PowerPoint</Application>
  <PresentationFormat>Widescreen</PresentationFormat>
  <Paragraphs>40</Paragraphs>
  <Slides>14</Slides>
  <Notes>0</Notes>
  <HiddenSlides>0</HiddenSlides>
  <MMClips>14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Segoe UI</vt:lpstr>
      <vt:lpstr>Söhne</vt:lpstr>
      <vt:lpstr>Tableau Book</vt:lpstr>
      <vt:lpstr>Times New Roman</vt:lpstr>
      <vt:lpstr>Office Theme</vt:lpstr>
      <vt:lpstr>BANA6043 Group 6 Final Group Presentation ​ </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Proposed Solution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BANA7025 Group 7 ​ Final Group Presentation</dc:title>
  <dc:creator>LAKSHMAN DUGGIRALA</dc:creator>
  <cp:lastModifiedBy>Duggirala, Lakshman (duggirso)</cp:lastModifiedBy>
  <cp:revision>5</cp:revision>
  <dcterms:created xsi:type="dcterms:W3CDTF">2023-10-06T23:04:32Z</dcterms:created>
  <dcterms:modified xsi:type="dcterms:W3CDTF">2023-12-09T19:53:24Z</dcterms:modified>
</cp:coreProperties>
</file>